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tags/tag38.xml" ContentType="application/vnd.openxmlformats-officedocument.presentationml.tags+xml"/>
  <Override PartName="/ppt/notesSlides/notesSlide22.xml" ContentType="application/vnd.openxmlformats-officedocument.presentationml.notesSlide+xml"/>
  <Override PartName="/ppt/tags/tag39.xml" ContentType="application/vnd.openxmlformats-officedocument.presentationml.tags+xml"/>
  <Override PartName="/ppt/notesSlides/notesSlide23.xml" ContentType="application/vnd.openxmlformats-officedocument.presentationml.notesSlide+xml"/>
  <Override PartName="/ppt/tags/tag40.xml" ContentType="application/vnd.openxmlformats-officedocument.presentationml.tags+xml"/>
  <Override PartName="/ppt/notesSlides/notesSlide24.xml" ContentType="application/vnd.openxmlformats-officedocument.presentationml.notesSlide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3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362" r:id="rId2"/>
    <p:sldId id="301" r:id="rId3"/>
    <p:sldId id="343" r:id="rId4"/>
    <p:sldId id="300" r:id="rId5"/>
    <p:sldId id="336" r:id="rId6"/>
    <p:sldId id="335" r:id="rId7"/>
    <p:sldId id="334" r:id="rId8"/>
    <p:sldId id="337" r:id="rId9"/>
    <p:sldId id="353" r:id="rId10"/>
    <p:sldId id="354" r:id="rId11"/>
    <p:sldId id="371" r:id="rId12"/>
    <p:sldId id="372" r:id="rId13"/>
    <p:sldId id="348" r:id="rId14"/>
    <p:sldId id="347" r:id="rId15"/>
    <p:sldId id="264" r:id="rId16"/>
    <p:sldId id="345" r:id="rId17"/>
    <p:sldId id="346" r:id="rId18"/>
    <p:sldId id="303" r:id="rId19"/>
    <p:sldId id="304" r:id="rId20"/>
    <p:sldId id="305" r:id="rId21"/>
    <p:sldId id="339" r:id="rId22"/>
    <p:sldId id="338" r:id="rId23"/>
    <p:sldId id="340" r:id="rId24"/>
    <p:sldId id="341" r:id="rId25"/>
    <p:sldId id="356" r:id="rId26"/>
    <p:sldId id="333" r:id="rId27"/>
    <p:sldId id="360" r:id="rId28"/>
    <p:sldId id="367" r:id="rId29"/>
    <p:sldId id="368" r:id="rId30"/>
    <p:sldId id="270" r:id="rId31"/>
    <p:sldId id="361" r:id="rId32"/>
    <p:sldId id="287" r:id="rId33"/>
    <p:sldId id="317" r:id="rId34"/>
    <p:sldId id="331" r:id="rId35"/>
    <p:sldId id="357" r:id="rId36"/>
    <p:sldId id="293" r:id="rId37"/>
    <p:sldId id="349" r:id="rId38"/>
    <p:sldId id="363" r:id="rId39"/>
    <p:sldId id="320" r:id="rId40"/>
    <p:sldId id="319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AF2"/>
    <a:srgbClr val="000000"/>
    <a:srgbClr val="006DDA"/>
    <a:srgbClr val="0077EE"/>
    <a:srgbClr val="3399FF"/>
    <a:srgbClr val="0066FF"/>
    <a:srgbClr val="3366FF"/>
    <a:srgbClr val="1A61EE"/>
    <a:srgbClr val="115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3" autoAdjust="0"/>
    <p:restoredTop sz="93488" autoAdjust="0"/>
  </p:normalViewPr>
  <p:slideViewPr>
    <p:cSldViewPr>
      <p:cViewPr varScale="1">
        <p:scale>
          <a:sx n="86" d="100"/>
          <a:sy n="86" d="100"/>
        </p:scale>
        <p:origin x="12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accent1"/>
                </a:solidFill>
                <a:effectLst/>
              </a:rPr>
              <a:t>Продажи в 2021 году - 12,2 миллиона долларов</a:t>
            </a:r>
            <a:endParaRPr lang="en-IN" sz="2000" dirty="0" smtClean="0">
              <a:solidFill>
                <a:schemeClr val="accent1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1"/>
                </a:solidFill>
              </a:defRPr>
            </a:pPr>
            <a:endParaRPr lang="en-IN" sz="2400" dirty="0">
              <a:solidFill>
                <a:schemeClr val="accent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FC-804A-90E0-C1668D11AF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FC-804A-90E0-C1668D11A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FC-804A-90E0-C1668D11A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FC-804A-90E0-C1668D11AF5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США</c:v>
                </c:pt>
                <c:pt idx="1">
                  <c:v>ЕВРОПА</c:v>
                </c:pt>
                <c:pt idx="2">
                  <c:v>ОСТАЛЬНЫЕ СТРАНЫ</c:v>
                </c:pt>
                <c:pt idx="3">
                  <c:v>ИНДИЯ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5</c:v>
                </c:pt>
                <c:pt idx="2">
                  <c:v>1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86-A547-AB86-66FE851E2D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36249635462239"/>
          <c:y val="0.18572338648954564"/>
          <c:w val="0.34415767473510256"/>
          <c:h val="0.639370670948922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Продаж</a:t>
            </a:r>
            <a:endParaRPr lang="en-IN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88-FE48-80E4-FA5FE9B157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88-FE48-80E4-FA5FE9B1575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Продукт по каталогу</c:v>
                </c:pt>
                <c:pt idx="1">
                  <c:v>Нестандартный /Специаный продукт  по заказу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0-7344-920D-F3D6060473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34962-A95E-1540-97F8-693D8AFC288A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BAD476-99A3-4C46-9960-2A5DBBB0EF02}">
      <dgm:prSet phldrT="[Text]" custT="1"/>
      <dgm:spPr/>
      <dgm:t>
        <a:bodyPr/>
        <a:lstStyle/>
        <a:p>
          <a:r>
            <a:rPr lang="en-GB" sz="2000" b="1" i="1" u="sng" dirty="0">
              <a:solidFill>
                <a:schemeClr val="bg1"/>
              </a:solidFill>
            </a:rPr>
            <a:t>1974</a:t>
          </a:r>
          <a:r>
            <a:rPr lang="en-GB" sz="2400" dirty="0">
              <a:solidFill>
                <a:schemeClr val="bg1"/>
              </a:solidFill>
            </a:rPr>
            <a:t> </a:t>
          </a:r>
        </a:p>
        <a:p>
          <a:r>
            <a:rPr lang="ru-RU" sz="2000" dirty="0" smtClean="0">
              <a:solidFill>
                <a:schemeClr val="bg1"/>
              </a:solidFill>
            </a:rPr>
            <a:t>Дилер европейского бренда </a:t>
          </a:r>
          <a:endParaRPr lang="en-GB" sz="14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6E29371B-F232-E848-A93B-987CC6D2D2F2}" type="parTrans" cxnId="{586A17A6-E817-094C-AF23-DB43B15DC6D9}">
      <dgm:prSet/>
      <dgm:spPr/>
      <dgm:t>
        <a:bodyPr/>
        <a:lstStyle/>
        <a:p>
          <a:endParaRPr lang="en-GB"/>
        </a:p>
      </dgm:t>
    </dgm:pt>
    <dgm:pt modelId="{A5D9BF17-20B9-5943-B7A3-A4CDD050F95A}" type="sibTrans" cxnId="{586A17A6-E817-094C-AF23-DB43B15DC6D9}">
      <dgm:prSet/>
      <dgm:spPr/>
      <dgm:t>
        <a:bodyPr/>
        <a:lstStyle/>
        <a:p>
          <a:endParaRPr lang="en-GB"/>
        </a:p>
      </dgm:t>
    </dgm:pt>
    <dgm:pt modelId="{2486F043-95BD-1948-8913-4B947FEC3A77}">
      <dgm:prSet phldrT="[Text]" custT="1"/>
      <dgm:spPr/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1980</a:t>
          </a:r>
          <a:endParaRPr lang="ru-RU" sz="2000" b="1" i="1" u="sng" kern="1200" dirty="0" smtClean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smtClean="0">
              <a:solidFill>
                <a:prstClr val="white"/>
              </a:solidFill>
              <a:highlight>
                <a:srgbClr val="00FF00"/>
              </a:highlight>
              <a:latin typeface="Calibri" panose="020F0502020204030204"/>
              <a:ea typeface="+mn-ea"/>
              <a:cs typeface="+mn-cs"/>
            </a:rPr>
            <a:t> </a:t>
          </a:r>
          <a:r>
            <a:rPr lang="ru-RU" sz="1500" kern="1200" dirty="0" smtClean="0"/>
            <a:t>Импорт подшипников напрямую из Румынии и ЕС </a:t>
          </a:r>
          <a:endParaRPr lang="en-GB" sz="1500" kern="1200" dirty="0">
            <a:solidFill>
              <a:prstClr val="white"/>
            </a:solidFill>
            <a:highlight>
              <a:srgbClr val="00FF00"/>
            </a:highlight>
            <a:latin typeface="Calibri" panose="020F0502020204030204"/>
            <a:ea typeface="+mn-ea"/>
            <a:cs typeface="+mn-cs"/>
          </a:endParaRPr>
        </a:p>
      </dgm:t>
    </dgm:pt>
    <dgm:pt modelId="{8C9B1E89-5F03-C742-95CF-83F8CE27F40F}" type="parTrans" cxnId="{707C21D8-3D53-E443-9D4E-E97A9AB6EE23}">
      <dgm:prSet/>
      <dgm:spPr/>
      <dgm:t>
        <a:bodyPr/>
        <a:lstStyle/>
        <a:p>
          <a:endParaRPr lang="en-GB"/>
        </a:p>
      </dgm:t>
    </dgm:pt>
    <dgm:pt modelId="{277EC54B-4899-254A-9934-F64D461B9F3D}" type="sibTrans" cxnId="{707C21D8-3D53-E443-9D4E-E97A9AB6EE23}">
      <dgm:prSet/>
      <dgm:spPr/>
      <dgm:t>
        <a:bodyPr/>
        <a:lstStyle/>
        <a:p>
          <a:endParaRPr lang="en-GB"/>
        </a:p>
      </dgm:t>
    </dgm:pt>
    <dgm:pt modelId="{7459F347-48DD-3C42-9E6C-EC904D419F5F}">
      <dgm:prSet phldrT="[Text]" custT="1"/>
      <dgm:spPr/>
      <dgm:t>
        <a:bodyPr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1998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/>
            <a:t>Создание завода-изготовителя</a:t>
          </a:r>
          <a:endParaRPr lang="en-GB" sz="1400" kern="1200" dirty="0">
            <a:solidFill>
              <a:srgbClr val="FFC000">
                <a:lumMod val="60000"/>
                <a:lumOff val="4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B75BBCE-E548-4445-8B17-3A46A319287D}" type="parTrans" cxnId="{B4C5FECE-B3E3-C44F-BD90-2586E8C85411}">
      <dgm:prSet/>
      <dgm:spPr/>
      <dgm:t>
        <a:bodyPr/>
        <a:lstStyle/>
        <a:p>
          <a:endParaRPr lang="en-GB"/>
        </a:p>
      </dgm:t>
    </dgm:pt>
    <dgm:pt modelId="{28900F33-12E3-5C4B-8A67-27235FC130BB}" type="sibTrans" cxnId="{B4C5FECE-B3E3-C44F-BD90-2586E8C85411}">
      <dgm:prSet/>
      <dgm:spPr/>
      <dgm:t>
        <a:bodyPr/>
        <a:lstStyle/>
        <a:p>
          <a:endParaRPr lang="en-GB"/>
        </a:p>
      </dgm:t>
    </dgm:pt>
    <dgm:pt modelId="{A552669C-EBC4-7345-8B13-824A55AE5C0B}">
      <dgm:prSet phldrT="[Text]" custT="1"/>
      <dgm:spPr/>
      <dgm:t>
        <a:bodyPr/>
        <a:lstStyle/>
        <a:p>
          <a:r>
            <a:rPr lang="en-GB" sz="2000" b="1" i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2000 </a:t>
          </a:r>
        </a:p>
        <a:p>
          <a:r>
            <a:rPr lang="ru-RU" sz="1600" kern="1200" dirty="0" smtClean="0"/>
            <a:t>Начал экспорт в Польшу и расширил его в дальнейшем </a:t>
          </a:r>
          <a:r>
            <a:rPr lang="ru-RU" sz="2000" kern="1200" dirty="0" smtClean="0"/>
            <a:t>…</a:t>
          </a:r>
          <a:endParaRPr lang="en-GB" sz="16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962169F2-57A0-7049-82B3-664494958248}" type="parTrans" cxnId="{C7989C6A-E282-2246-8B60-29B9627EF38F}">
      <dgm:prSet/>
      <dgm:spPr/>
      <dgm:t>
        <a:bodyPr/>
        <a:lstStyle/>
        <a:p>
          <a:endParaRPr lang="en-GB"/>
        </a:p>
      </dgm:t>
    </dgm:pt>
    <dgm:pt modelId="{B56EBE05-7BA5-E245-8257-26291DA29916}" type="sibTrans" cxnId="{C7989C6A-E282-2246-8B60-29B9627EF38F}">
      <dgm:prSet/>
      <dgm:spPr/>
      <dgm:t>
        <a:bodyPr/>
        <a:lstStyle/>
        <a:p>
          <a:endParaRPr lang="en-GB"/>
        </a:p>
      </dgm:t>
    </dgm:pt>
    <dgm:pt modelId="{39CC8B87-F6BB-DE4A-BED3-1525F8CABF7B}">
      <dgm:prSet phldrT="[Text]" custT="1"/>
      <dgm:spPr/>
      <dgm:t>
        <a:bodyPr/>
        <a:lstStyle/>
        <a:p>
          <a:r>
            <a:rPr lang="en-GB" sz="2000" b="1" i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2015</a:t>
          </a:r>
          <a:r>
            <a:rPr lang="en-GB" sz="1600" kern="1200" dirty="0"/>
            <a:t> </a:t>
          </a:r>
        </a:p>
        <a:p>
          <a:r>
            <a:rPr lang="ru-RU" sz="1600" kern="1200" dirty="0" smtClean="0"/>
            <a:t>Экспорт в более чем 27 стран </a:t>
          </a:r>
          <a:endParaRPr lang="en-GB" sz="16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330F53F5-781B-D149-A812-41987EC50972}" type="parTrans" cxnId="{B989C43C-FA57-7E4E-AC08-5C700D03B7CC}">
      <dgm:prSet/>
      <dgm:spPr/>
      <dgm:t>
        <a:bodyPr/>
        <a:lstStyle/>
        <a:p>
          <a:endParaRPr lang="en-GB"/>
        </a:p>
      </dgm:t>
    </dgm:pt>
    <dgm:pt modelId="{8563DCA5-E615-9749-9E74-AE0E98B173BB}" type="sibTrans" cxnId="{B989C43C-FA57-7E4E-AC08-5C700D03B7CC}">
      <dgm:prSet/>
      <dgm:spPr/>
      <dgm:t>
        <a:bodyPr/>
        <a:lstStyle/>
        <a:p>
          <a:endParaRPr lang="en-GB"/>
        </a:p>
      </dgm:t>
    </dgm:pt>
    <dgm:pt modelId="{063A3B97-88B5-1A4A-8EC5-6CAAF0F335D6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2022</a:t>
          </a:r>
          <a:endParaRPr lang="ru-RU" sz="2000" b="1" i="1" u="sng" kern="1200" dirty="0" smtClean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Основали компанию ОО</a:t>
          </a:r>
          <a:r>
            <a:rPr lang="en-IN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BMI Bearings, </a:t>
          </a:r>
          <a:r>
            <a:rPr lang="ru-RU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США</a:t>
          </a:r>
          <a:r>
            <a:rPr lang="en-IN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для североамериканских производителей</a:t>
          </a:r>
        </a:p>
      </dgm:t>
    </dgm:pt>
    <dgm:pt modelId="{C9FCE3E8-E600-B745-AA17-09E84ED5F892}" type="parTrans" cxnId="{D82E4811-960A-5E46-91E4-A57CB92B21D8}">
      <dgm:prSet/>
      <dgm:spPr/>
      <dgm:t>
        <a:bodyPr/>
        <a:lstStyle/>
        <a:p>
          <a:endParaRPr lang="en-GB"/>
        </a:p>
      </dgm:t>
    </dgm:pt>
    <dgm:pt modelId="{BFE4092D-0070-E046-8CBB-7BDCA630B2D5}" type="sibTrans" cxnId="{D82E4811-960A-5E46-91E4-A57CB92B21D8}">
      <dgm:prSet/>
      <dgm:spPr/>
      <dgm:t>
        <a:bodyPr/>
        <a:lstStyle/>
        <a:p>
          <a:endParaRPr lang="en-GB"/>
        </a:p>
      </dgm:t>
    </dgm:pt>
    <dgm:pt modelId="{92EFFD5D-0A8D-DE42-A41F-A698F4E8D267}" type="pres">
      <dgm:prSet presAssocID="{AD934962-A95E-1540-97F8-693D8AFC28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E7FADD7-9845-8C4D-9B30-5E3A53210EB7}" type="pres">
      <dgm:prSet presAssocID="{8CBAD476-99A3-4C46-9960-2A5DBBB0EF02}" presName="node" presStyleLbl="node1" presStyleIdx="0" presStyleCnt="6" custScaleY="1113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8FEB6E-827B-D146-A484-8BC95244ADDD}" type="pres">
      <dgm:prSet presAssocID="{A5D9BF17-20B9-5943-B7A3-A4CDD050F95A}" presName="sibTrans" presStyleLbl="sibTrans2D1" presStyleIdx="0" presStyleCnt="5"/>
      <dgm:spPr/>
      <dgm:t>
        <a:bodyPr/>
        <a:lstStyle/>
        <a:p>
          <a:endParaRPr lang="en-IN"/>
        </a:p>
      </dgm:t>
    </dgm:pt>
    <dgm:pt modelId="{1C3D1409-B95C-C842-814F-91D361CA6C2E}" type="pres">
      <dgm:prSet presAssocID="{A5D9BF17-20B9-5943-B7A3-A4CDD050F95A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00BBADBE-B78D-3A47-A7BD-A1F811397413}" type="pres">
      <dgm:prSet presAssocID="{2486F043-95BD-1948-8913-4B947FEC3A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151B17-E349-7546-A0D9-0C53CCAE8333}" type="pres">
      <dgm:prSet presAssocID="{277EC54B-4899-254A-9934-F64D461B9F3D}" presName="sibTrans" presStyleLbl="sibTrans2D1" presStyleIdx="1" presStyleCnt="5"/>
      <dgm:spPr/>
      <dgm:t>
        <a:bodyPr/>
        <a:lstStyle/>
        <a:p>
          <a:endParaRPr lang="en-IN"/>
        </a:p>
      </dgm:t>
    </dgm:pt>
    <dgm:pt modelId="{2A2730C2-8664-1D49-B09F-61CC0482DAF5}" type="pres">
      <dgm:prSet presAssocID="{277EC54B-4899-254A-9934-F64D461B9F3D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987D4F32-90F5-3A4A-B956-4616345BD817}" type="pres">
      <dgm:prSet presAssocID="{7459F347-48DD-3C42-9E6C-EC904D419F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667045-C2E8-1C47-AD7D-72206D90EBCF}" type="pres">
      <dgm:prSet presAssocID="{28900F33-12E3-5C4B-8A67-27235FC130BB}" presName="sibTrans" presStyleLbl="sibTrans2D1" presStyleIdx="2" presStyleCnt="5"/>
      <dgm:spPr/>
      <dgm:t>
        <a:bodyPr/>
        <a:lstStyle/>
        <a:p>
          <a:endParaRPr lang="en-IN"/>
        </a:p>
      </dgm:t>
    </dgm:pt>
    <dgm:pt modelId="{F0BB85EA-E81E-5F4D-A533-4C779DA41A6D}" type="pres">
      <dgm:prSet presAssocID="{28900F33-12E3-5C4B-8A67-27235FC130BB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B03D4EB4-6D95-5D43-8332-A9B412F78B39}" type="pres">
      <dgm:prSet presAssocID="{A552669C-EBC4-7345-8B13-824A55AE5C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B94FF7F-BD7F-6446-A44B-B6FA4E500677}" type="pres">
      <dgm:prSet presAssocID="{B56EBE05-7BA5-E245-8257-26291DA29916}" presName="sibTrans" presStyleLbl="sibTrans2D1" presStyleIdx="3" presStyleCnt="5"/>
      <dgm:spPr/>
      <dgm:t>
        <a:bodyPr/>
        <a:lstStyle/>
        <a:p>
          <a:endParaRPr lang="en-IN"/>
        </a:p>
      </dgm:t>
    </dgm:pt>
    <dgm:pt modelId="{D3C6D49D-5E08-5E45-A600-56465A91F2C3}" type="pres">
      <dgm:prSet presAssocID="{B56EBE05-7BA5-E245-8257-26291DA29916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EC64255F-A24E-A749-B2B8-A7B238511A6B}" type="pres">
      <dgm:prSet presAssocID="{39CC8B87-F6BB-DE4A-BED3-1525F8CABF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E6C543-5107-DB4D-A6AE-D8C08261BC8A}" type="pres">
      <dgm:prSet presAssocID="{8563DCA5-E615-9749-9E74-AE0E98B173BB}" presName="sibTrans" presStyleLbl="sibTrans2D1" presStyleIdx="4" presStyleCnt="5"/>
      <dgm:spPr/>
      <dgm:t>
        <a:bodyPr/>
        <a:lstStyle/>
        <a:p>
          <a:endParaRPr lang="en-IN"/>
        </a:p>
      </dgm:t>
    </dgm:pt>
    <dgm:pt modelId="{3A7538D2-9A2C-B849-9C2D-B8516275E124}" type="pres">
      <dgm:prSet presAssocID="{8563DCA5-E615-9749-9E74-AE0E98B173BB}" presName="connectorText" presStyleLbl="sibTrans2D1" presStyleIdx="4" presStyleCnt="5"/>
      <dgm:spPr/>
      <dgm:t>
        <a:bodyPr/>
        <a:lstStyle/>
        <a:p>
          <a:endParaRPr lang="en-IN"/>
        </a:p>
      </dgm:t>
    </dgm:pt>
    <dgm:pt modelId="{ADD2916D-B24E-DE43-9C33-8F5143E3FC20}" type="pres">
      <dgm:prSet presAssocID="{063A3B97-88B5-1A4A-8EC5-6CAAF0F335D6}" presName="node" presStyleLbl="node1" presStyleIdx="5" presStyleCnt="6" custLinFactNeighborX="-335" custLinFactNeighborY="-21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73F8673-6D95-264A-B726-6263C44F8177}" type="presOf" srcId="{2486F043-95BD-1948-8913-4B947FEC3A77}" destId="{00BBADBE-B78D-3A47-A7BD-A1F811397413}" srcOrd="0" destOrd="0" presId="urn:microsoft.com/office/officeart/2005/8/layout/process5"/>
    <dgm:cxn modelId="{060ADBE9-01AC-1B48-9106-BA14E7B51F80}" type="presOf" srcId="{A5D9BF17-20B9-5943-B7A3-A4CDD050F95A}" destId="{1C3D1409-B95C-C842-814F-91D361CA6C2E}" srcOrd="1" destOrd="0" presId="urn:microsoft.com/office/officeart/2005/8/layout/process5"/>
    <dgm:cxn modelId="{AEA6216F-A2A8-A24F-842A-2E146D3EE02F}" type="presOf" srcId="{8563DCA5-E615-9749-9E74-AE0E98B173BB}" destId="{C6E6C543-5107-DB4D-A6AE-D8C08261BC8A}" srcOrd="0" destOrd="0" presId="urn:microsoft.com/office/officeart/2005/8/layout/process5"/>
    <dgm:cxn modelId="{F53AB8A6-D305-7942-93AC-AAB23CC995DD}" type="presOf" srcId="{063A3B97-88B5-1A4A-8EC5-6CAAF0F335D6}" destId="{ADD2916D-B24E-DE43-9C33-8F5143E3FC20}" srcOrd="0" destOrd="0" presId="urn:microsoft.com/office/officeart/2005/8/layout/process5"/>
    <dgm:cxn modelId="{D82E4811-960A-5E46-91E4-A57CB92B21D8}" srcId="{AD934962-A95E-1540-97F8-693D8AFC288A}" destId="{063A3B97-88B5-1A4A-8EC5-6CAAF0F335D6}" srcOrd="5" destOrd="0" parTransId="{C9FCE3E8-E600-B745-AA17-09E84ED5F892}" sibTransId="{BFE4092D-0070-E046-8CBB-7BDCA630B2D5}"/>
    <dgm:cxn modelId="{D936258C-8B00-3648-A88F-45116C00FEF2}" type="presOf" srcId="{277EC54B-4899-254A-9934-F64D461B9F3D}" destId="{FA151B17-E349-7546-A0D9-0C53CCAE8333}" srcOrd="0" destOrd="0" presId="urn:microsoft.com/office/officeart/2005/8/layout/process5"/>
    <dgm:cxn modelId="{707C21D8-3D53-E443-9D4E-E97A9AB6EE23}" srcId="{AD934962-A95E-1540-97F8-693D8AFC288A}" destId="{2486F043-95BD-1948-8913-4B947FEC3A77}" srcOrd="1" destOrd="0" parTransId="{8C9B1E89-5F03-C742-95CF-83F8CE27F40F}" sibTransId="{277EC54B-4899-254A-9934-F64D461B9F3D}"/>
    <dgm:cxn modelId="{A09E8FA8-D969-2447-8E92-8E64595DA2D5}" type="presOf" srcId="{B56EBE05-7BA5-E245-8257-26291DA29916}" destId="{D3C6D49D-5E08-5E45-A600-56465A91F2C3}" srcOrd="1" destOrd="0" presId="urn:microsoft.com/office/officeart/2005/8/layout/process5"/>
    <dgm:cxn modelId="{A4216896-9092-C841-91F3-792532EC6865}" type="presOf" srcId="{7459F347-48DD-3C42-9E6C-EC904D419F5F}" destId="{987D4F32-90F5-3A4A-B956-4616345BD817}" srcOrd="0" destOrd="0" presId="urn:microsoft.com/office/officeart/2005/8/layout/process5"/>
    <dgm:cxn modelId="{91F00708-5140-F04D-8538-57AF4E89B24F}" type="presOf" srcId="{28900F33-12E3-5C4B-8A67-27235FC130BB}" destId="{62667045-C2E8-1C47-AD7D-72206D90EBCF}" srcOrd="0" destOrd="0" presId="urn:microsoft.com/office/officeart/2005/8/layout/process5"/>
    <dgm:cxn modelId="{47125BD8-F074-D14E-ACCD-DEC069D997B7}" type="presOf" srcId="{277EC54B-4899-254A-9934-F64D461B9F3D}" destId="{2A2730C2-8664-1D49-B09F-61CC0482DAF5}" srcOrd="1" destOrd="0" presId="urn:microsoft.com/office/officeart/2005/8/layout/process5"/>
    <dgm:cxn modelId="{586A17A6-E817-094C-AF23-DB43B15DC6D9}" srcId="{AD934962-A95E-1540-97F8-693D8AFC288A}" destId="{8CBAD476-99A3-4C46-9960-2A5DBBB0EF02}" srcOrd="0" destOrd="0" parTransId="{6E29371B-F232-E848-A93B-987CC6D2D2F2}" sibTransId="{A5D9BF17-20B9-5943-B7A3-A4CDD050F95A}"/>
    <dgm:cxn modelId="{855B9ACC-0759-AD4A-9D3C-E1823B6FD36B}" type="presOf" srcId="{B56EBE05-7BA5-E245-8257-26291DA29916}" destId="{0B94FF7F-BD7F-6446-A44B-B6FA4E500677}" srcOrd="0" destOrd="0" presId="urn:microsoft.com/office/officeart/2005/8/layout/process5"/>
    <dgm:cxn modelId="{C7989C6A-E282-2246-8B60-29B9627EF38F}" srcId="{AD934962-A95E-1540-97F8-693D8AFC288A}" destId="{A552669C-EBC4-7345-8B13-824A55AE5C0B}" srcOrd="3" destOrd="0" parTransId="{962169F2-57A0-7049-82B3-664494958248}" sibTransId="{B56EBE05-7BA5-E245-8257-26291DA29916}"/>
    <dgm:cxn modelId="{DA83289E-D01F-BA48-B045-300E94697A01}" type="presOf" srcId="{8CBAD476-99A3-4C46-9960-2A5DBBB0EF02}" destId="{DE7FADD7-9845-8C4D-9B30-5E3A53210EB7}" srcOrd="0" destOrd="0" presId="urn:microsoft.com/office/officeart/2005/8/layout/process5"/>
    <dgm:cxn modelId="{5B32F257-638D-8D45-9211-89AE5D31EDA5}" type="presOf" srcId="{28900F33-12E3-5C4B-8A67-27235FC130BB}" destId="{F0BB85EA-E81E-5F4D-A533-4C779DA41A6D}" srcOrd="1" destOrd="0" presId="urn:microsoft.com/office/officeart/2005/8/layout/process5"/>
    <dgm:cxn modelId="{256C6C3D-D01F-C74D-A0C2-14301D641917}" type="presOf" srcId="{8563DCA5-E615-9749-9E74-AE0E98B173BB}" destId="{3A7538D2-9A2C-B849-9C2D-B8516275E124}" srcOrd="1" destOrd="0" presId="urn:microsoft.com/office/officeart/2005/8/layout/process5"/>
    <dgm:cxn modelId="{1B5A53B0-F799-6544-88DE-919B1754F4C4}" type="presOf" srcId="{AD934962-A95E-1540-97F8-693D8AFC288A}" destId="{92EFFD5D-0A8D-DE42-A41F-A698F4E8D267}" srcOrd="0" destOrd="0" presId="urn:microsoft.com/office/officeart/2005/8/layout/process5"/>
    <dgm:cxn modelId="{B989C43C-FA57-7E4E-AC08-5C700D03B7CC}" srcId="{AD934962-A95E-1540-97F8-693D8AFC288A}" destId="{39CC8B87-F6BB-DE4A-BED3-1525F8CABF7B}" srcOrd="4" destOrd="0" parTransId="{330F53F5-781B-D149-A812-41987EC50972}" sibTransId="{8563DCA5-E615-9749-9E74-AE0E98B173BB}"/>
    <dgm:cxn modelId="{B4C5FECE-B3E3-C44F-BD90-2586E8C85411}" srcId="{AD934962-A95E-1540-97F8-693D8AFC288A}" destId="{7459F347-48DD-3C42-9E6C-EC904D419F5F}" srcOrd="2" destOrd="0" parTransId="{5B75BBCE-E548-4445-8B17-3A46A319287D}" sibTransId="{28900F33-12E3-5C4B-8A67-27235FC130BB}"/>
    <dgm:cxn modelId="{DF05D475-1244-014C-B395-6F526DCB9EFD}" type="presOf" srcId="{A5D9BF17-20B9-5943-B7A3-A4CDD050F95A}" destId="{118FEB6E-827B-D146-A484-8BC95244ADDD}" srcOrd="0" destOrd="0" presId="urn:microsoft.com/office/officeart/2005/8/layout/process5"/>
    <dgm:cxn modelId="{54E60F7A-9A40-DC40-A8AD-81EA0560CCA3}" type="presOf" srcId="{A552669C-EBC4-7345-8B13-824A55AE5C0B}" destId="{B03D4EB4-6D95-5D43-8332-A9B412F78B39}" srcOrd="0" destOrd="0" presId="urn:microsoft.com/office/officeart/2005/8/layout/process5"/>
    <dgm:cxn modelId="{5B348968-731B-E84B-B7E6-B8A0F51C3741}" type="presOf" srcId="{39CC8B87-F6BB-DE4A-BED3-1525F8CABF7B}" destId="{EC64255F-A24E-A749-B2B8-A7B238511A6B}" srcOrd="0" destOrd="0" presId="urn:microsoft.com/office/officeart/2005/8/layout/process5"/>
    <dgm:cxn modelId="{5B0A3CB9-A9BE-E14B-A4C7-48DB483254C9}" type="presParOf" srcId="{92EFFD5D-0A8D-DE42-A41F-A698F4E8D267}" destId="{DE7FADD7-9845-8C4D-9B30-5E3A53210EB7}" srcOrd="0" destOrd="0" presId="urn:microsoft.com/office/officeart/2005/8/layout/process5"/>
    <dgm:cxn modelId="{0CE48A96-F9DE-F44E-B43D-3E2D4A7185CA}" type="presParOf" srcId="{92EFFD5D-0A8D-DE42-A41F-A698F4E8D267}" destId="{118FEB6E-827B-D146-A484-8BC95244ADDD}" srcOrd="1" destOrd="0" presId="urn:microsoft.com/office/officeart/2005/8/layout/process5"/>
    <dgm:cxn modelId="{456F07F2-9C45-6948-968B-675B0CB5EADA}" type="presParOf" srcId="{118FEB6E-827B-D146-A484-8BC95244ADDD}" destId="{1C3D1409-B95C-C842-814F-91D361CA6C2E}" srcOrd="0" destOrd="0" presId="urn:microsoft.com/office/officeart/2005/8/layout/process5"/>
    <dgm:cxn modelId="{CA558BE1-3569-1644-B73F-F364F7768BF1}" type="presParOf" srcId="{92EFFD5D-0A8D-DE42-A41F-A698F4E8D267}" destId="{00BBADBE-B78D-3A47-A7BD-A1F811397413}" srcOrd="2" destOrd="0" presId="urn:microsoft.com/office/officeart/2005/8/layout/process5"/>
    <dgm:cxn modelId="{A3B227E6-7079-4645-8EB7-F76AA976A525}" type="presParOf" srcId="{92EFFD5D-0A8D-DE42-A41F-A698F4E8D267}" destId="{FA151B17-E349-7546-A0D9-0C53CCAE8333}" srcOrd="3" destOrd="0" presId="urn:microsoft.com/office/officeart/2005/8/layout/process5"/>
    <dgm:cxn modelId="{0E8E72DD-C406-484B-8096-975211B23D10}" type="presParOf" srcId="{FA151B17-E349-7546-A0D9-0C53CCAE8333}" destId="{2A2730C2-8664-1D49-B09F-61CC0482DAF5}" srcOrd="0" destOrd="0" presId="urn:microsoft.com/office/officeart/2005/8/layout/process5"/>
    <dgm:cxn modelId="{F6325E7B-52BA-954E-8C7C-413E3BC7559B}" type="presParOf" srcId="{92EFFD5D-0A8D-DE42-A41F-A698F4E8D267}" destId="{987D4F32-90F5-3A4A-B956-4616345BD817}" srcOrd="4" destOrd="0" presId="urn:microsoft.com/office/officeart/2005/8/layout/process5"/>
    <dgm:cxn modelId="{AA9A02EA-02C7-9745-8E30-E87A3AF77ECB}" type="presParOf" srcId="{92EFFD5D-0A8D-DE42-A41F-A698F4E8D267}" destId="{62667045-C2E8-1C47-AD7D-72206D90EBCF}" srcOrd="5" destOrd="0" presId="urn:microsoft.com/office/officeart/2005/8/layout/process5"/>
    <dgm:cxn modelId="{C8D23048-7C4B-EE48-94EE-2893E0DAB147}" type="presParOf" srcId="{62667045-C2E8-1C47-AD7D-72206D90EBCF}" destId="{F0BB85EA-E81E-5F4D-A533-4C779DA41A6D}" srcOrd="0" destOrd="0" presId="urn:microsoft.com/office/officeart/2005/8/layout/process5"/>
    <dgm:cxn modelId="{856D0019-FD4A-D546-915E-E9C584696C6B}" type="presParOf" srcId="{92EFFD5D-0A8D-DE42-A41F-A698F4E8D267}" destId="{B03D4EB4-6D95-5D43-8332-A9B412F78B39}" srcOrd="6" destOrd="0" presId="urn:microsoft.com/office/officeart/2005/8/layout/process5"/>
    <dgm:cxn modelId="{56494038-7F8B-3D46-BAF1-D2FE5FF95BA0}" type="presParOf" srcId="{92EFFD5D-0A8D-DE42-A41F-A698F4E8D267}" destId="{0B94FF7F-BD7F-6446-A44B-B6FA4E500677}" srcOrd="7" destOrd="0" presId="urn:microsoft.com/office/officeart/2005/8/layout/process5"/>
    <dgm:cxn modelId="{3307DD52-D440-F64A-BFFD-21C35260FC14}" type="presParOf" srcId="{0B94FF7F-BD7F-6446-A44B-B6FA4E500677}" destId="{D3C6D49D-5E08-5E45-A600-56465A91F2C3}" srcOrd="0" destOrd="0" presId="urn:microsoft.com/office/officeart/2005/8/layout/process5"/>
    <dgm:cxn modelId="{AD4AFF8A-5143-8941-A7FE-0B041060F5F7}" type="presParOf" srcId="{92EFFD5D-0A8D-DE42-A41F-A698F4E8D267}" destId="{EC64255F-A24E-A749-B2B8-A7B238511A6B}" srcOrd="8" destOrd="0" presId="urn:microsoft.com/office/officeart/2005/8/layout/process5"/>
    <dgm:cxn modelId="{7DF79C9C-2E06-9F44-B87E-D9076DD9791F}" type="presParOf" srcId="{92EFFD5D-0A8D-DE42-A41F-A698F4E8D267}" destId="{C6E6C543-5107-DB4D-A6AE-D8C08261BC8A}" srcOrd="9" destOrd="0" presId="urn:microsoft.com/office/officeart/2005/8/layout/process5"/>
    <dgm:cxn modelId="{A8766C9C-9858-BB46-9793-C28BD39F8B99}" type="presParOf" srcId="{C6E6C543-5107-DB4D-A6AE-D8C08261BC8A}" destId="{3A7538D2-9A2C-B849-9C2D-B8516275E124}" srcOrd="0" destOrd="0" presId="urn:microsoft.com/office/officeart/2005/8/layout/process5"/>
    <dgm:cxn modelId="{46FB55DD-B270-B849-B644-0422F37ABE1D}" type="presParOf" srcId="{92EFFD5D-0A8D-DE42-A41F-A698F4E8D267}" destId="{ADD2916D-B24E-DE43-9C33-8F5143E3FC2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16640-7556-7A42-80C6-E10097B8B2E1}" type="doc">
      <dgm:prSet loTypeId="urn:microsoft.com/office/officeart/2005/8/layout/arrow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DE1C78-E0AC-E642-8299-06F015A45504}">
      <dgm:prSet phldrT="[Text]"/>
      <dgm:spPr/>
      <dgm:t>
        <a:bodyPr/>
        <a:lstStyle/>
        <a:p>
          <a:r>
            <a:rPr lang="ru-RU" dirty="0" smtClean="0"/>
            <a:t>Качество</a:t>
          </a:r>
          <a:endParaRPr lang="en-GB" dirty="0"/>
        </a:p>
      </dgm:t>
    </dgm:pt>
    <dgm:pt modelId="{EA3C4AF2-6ADD-BB41-B2EF-B456351BCD25}" type="parTrans" cxnId="{7A9187EE-7FC0-1749-A986-7BAF252D8992}">
      <dgm:prSet/>
      <dgm:spPr/>
      <dgm:t>
        <a:bodyPr/>
        <a:lstStyle/>
        <a:p>
          <a:endParaRPr lang="en-GB"/>
        </a:p>
      </dgm:t>
    </dgm:pt>
    <dgm:pt modelId="{DDF6255C-A132-A346-BFF3-B5335DDCEE6B}" type="sibTrans" cxnId="{7A9187EE-7FC0-1749-A986-7BAF252D8992}">
      <dgm:prSet/>
      <dgm:spPr/>
      <dgm:t>
        <a:bodyPr/>
        <a:lstStyle/>
        <a:p>
          <a:endParaRPr lang="en-GB"/>
        </a:p>
      </dgm:t>
    </dgm:pt>
    <dgm:pt modelId="{10B54E28-8A60-7744-A08B-19D818B51C3E}">
      <dgm:prSet phldrT="[Text]"/>
      <dgm:spPr/>
      <dgm:t>
        <a:bodyPr/>
        <a:lstStyle/>
        <a:p>
          <a:r>
            <a:rPr lang="ru-RU" dirty="0" smtClean="0"/>
            <a:t>Склад</a:t>
          </a:r>
          <a:endParaRPr lang="en-GB" dirty="0"/>
        </a:p>
      </dgm:t>
    </dgm:pt>
    <dgm:pt modelId="{68319A04-A745-F347-8CEE-C7BC9DE26E40}" type="parTrans" cxnId="{0D5899A0-B264-1641-ADCC-501D3A56F4B6}">
      <dgm:prSet/>
      <dgm:spPr/>
      <dgm:t>
        <a:bodyPr/>
        <a:lstStyle/>
        <a:p>
          <a:endParaRPr lang="en-GB"/>
        </a:p>
      </dgm:t>
    </dgm:pt>
    <dgm:pt modelId="{F981DCED-A2F3-8D40-AEA5-D9B10EBAE662}" type="sibTrans" cxnId="{0D5899A0-B264-1641-ADCC-501D3A56F4B6}">
      <dgm:prSet/>
      <dgm:spPr/>
      <dgm:t>
        <a:bodyPr/>
        <a:lstStyle/>
        <a:p>
          <a:endParaRPr lang="en-GB"/>
        </a:p>
      </dgm:t>
    </dgm:pt>
    <dgm:pt modelId="{D2B6989E-043B-B04C-894A-75B39C4FC0FF}" type="pres">
      <dgm:prSet presAssocID="{95416640-7556-7A42-80C6-E10097B8B2E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034AC33-465C-814B-8E1A-433B4706A1DD}" type="pres">
      <dgm:prSet presAssocID="{95416640-7556-7A42-80C6-E10097B8B2E1}" presName="ribbon" presStyleLbl="node1" presStyleIdx="0" presStyleCnt="1"/>
      <dgm:spPr/>
    </dgm:pt>
    <dgm:pt modelId="{D50BE7CB-1208-AC43-8616-9AF891DF8393}" type="pres">
      <dgm:prSet presAssocID="{95416640-7556-7A42-80C6-E10097B8B2E1}" presName="leftArrowText" presStyleLbl="node1" presStyleIdx="0" presStyleCnt="1" custScaleX="10681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C8EAF4-E063-8547-A5C7-E330718A1C15}" type="pres">
      <dgm:prSet presAssocID="{95416640-7556-7A42-80C6-E10097B8B2E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A9A7395-10E1-1F45-A2A2-E97CBFF766B3}" type="presOf" srcId="{95416640-7556-7A42-80C6-E10097B8B2E1}" destId="{D2B6989E-043B-B04C-894A-75B39C4FC0FF}" srcOrd="0" destOrd="0" presId="urn:microsoft.com/office/officeart/2005/8/layout/arrow6"/>
    <dgm:cxn modelId="{7A9187EE-7FC0-1749-A986-7BAF252D8992}" srcId="{95416640-7556-7A42-80C6-E10097B8B2E1}" destId="{8BDE1C78-E0AC-E642-8299-06F015A45504}" srcOrd="0" destOrd="0" parTransId="{EA3C4AF2-6ADD-BB41-B2EF-B456351BCD25}" sibTransId="{DDF6255C-A132-A346-BFF3-B5335DDCEE6B}"/>
    <dgm:cxn modelId="{0D5899A0-B264-1641-ADCC-501D3A56F4B6}" srcId="{95416640-7556-7A42-80C6-E10097B8B2E1}" destId="{10B54E28-8A60-7744-A08B-19D818B51C3E}" srcOrd="1" destOrd="0" parTransId="{68319A04-A745-F347-8CEE-C7BC9DE26E40}" sibTransId="{F981DCED-A2F3-8D40-AEA5-D9B10EBAE662}"/>
    <dgm:cxn modelId="{C11A1E60-FF9F-224B-AFD0-968C53F0805F}" type="presOf" srcId="{10B54E28-8A60-7744-A08B-19D818B51C3E}" destId="{3EC8EAF4-E063-8547-A5C7-E330718A1C15}" srcOrd="0" destOrd="0" presId="urn:microsoft.com/office/officeart/2005/8/layout/arrow6"/>
    <dgm:cxn modelId="{8BF5EA87-46FD-6843-A7E9-D3A8CF153AA1}" type="presOf" srcId="{8BDE1C78-E0AC-E642-8299-06F015A45504}" destId="{D50BE7CB-1208-AC43-8616-9AF891DF8393}" srcOrd="0" destOrd="0" presId="urn:microsoft.com/office/officeart/2005/8/layout/arrow6"/>
    <dgm:cxn modelId="{994A48FA-ED6F-EB43-9529-AC512B7A6BE8}" type="presParOf" srcId="{D2B6989E-043B-B04C-894A-75B39C4FC0FF}" destId="{4034AC33-465C-814B-8E1A-433B4706A1DD}" srcOrd="0" destOrd="0" presId="urn:microsoft.com/office/officeart/2005/8/layout/arrow6"/>
    <dgm:cxn modelId="{91CF16BD-00AF-ED4B-8F83-C4C73E4BB709}" type="presParOf" srcId="{D2B6989E-043B-B04C-894A-75B39C4FC0FF}" destId="{D50BE7CB-1208-AC43-8616-9AF891DF8393}" srcOrd="1" destOrd="0" presId="urn:microsoft.com/office/officeart/2005/8/layout/arrow6"/>
    <dgm:cxn modelId="{5490A67E-8ACF-674C-81A5-C3F2B727DF3E}" type="presParOf" srcId="{D2B6989E-043B-B04C-894A-75B39C4FC0FF}" destId="{3EC8EAF4-E063-8547-A5C7-E330718A1C1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EEC43D-E9F7-AC4C-A6FB-509EF2C7C987}" type="doc">
      <dgm:prSet loTypeId="urn:microsoft.com/office/officeart/2005/8/layout/arrow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A9AAE4-5571-CB4A-AFB7-DE5C2E0CFB9F}">
      <dgm:prSet phldrT="[Text]" custT="1"/>
      <dgm:spPr/>
      <dgm:t>
        <a:bodyPr/>
        <a:lstStyle/>
        <a:p>
          <a:r>
            <a:rPr lang="ru-RU" sz="2400" dirty="0" smtClean="0"/>
            <a:t>3</a:t>
          </a:r>
          <a:r>
            <a:rPr lang="en-IN" sz="2400" dirty="0" smtClean="0"/>
            <a:t>D</a:t>
          </a:r>
          <a:r>
            <a:rPr lang="ru-RU" sz="2400" dirty="0" smtClean="0"/>
            <a:t>-модель</a:t>
          </a:r>
          <a:endParaRPr lang="en-GB" sz="2400" dirty="0"/>
        </a:p>
      </dgm:t>
    </dgm:pt>
    <dgm:pt modelId="{148745C6-E269-8844-938F-8D7F1C1D0705}" type="parTrans" cxnId="{1F4C3C00-94A6-2846-AAA4-82282E264A16}">
      <dgm:prSet/>
      <dgm:spPr/>
      <dgm:t>
        <a:bodyPr/>
        <a:lstStyle/>
        <a:p>
          <a:endParaRPr lang="en-GB"/>
        </a:p>
      </dgm:t>
    </dgm:pt>
    <dgm:pt modelId="{75FE5235-128E-344D-8BF0-C59552EA7B79}" type="sibTrans" cxnId="{1F4C3C00-94A6-2846-AAA4-82282E264A16}">
      <dgm:prSet/>
      <dgm:spPr/>
      <dgm:t>
        <a:bodyPr/>
        <a:lstStyle/>
        <a:p>
          <a:endParaRPr lang="en-GB"/>
        </a:p>
      </dgm:t>
    </dgm:pt>
    <dgm:pt modelId="{9FB5BD63-9083-1F48-AE88-CABDF89AE8CC}">
      <dgm:prSet phldrT="[Text]" custT="1"/>
      <dgm:spPr/>
      <dgm:t>
        <a:bodyPr/>
        <a:lstStyle/>
        <a:p>
          <a:r>
            <a:rPr lang="ru-RU" sz="2800" dirty="0" smtClean="0"/>
            <a:t>Дизайн</a:t>
          </a:r>
          <a:endParaRPr lang="en-GB" sz="2800" dirty="0"/>
        </a:p>
      </dgm:t>
    </dgm:pt>
    <dgm:pt modelId="{940FEAB7-B59F-3A4B-9AD2-F6830B6A1860}" type="parTrans" cxnId="{C06CA991-0AE0-3049-8BB1-1D1D0CB274C6}">
      <dgm:prSet/>
      <dgm:spPr/>
      <dgm:t>
        <a:bodyPr/>
        <a:lstStyle/>
        <a:p>
          <a:endParaRPr lang="en-GB"/>
        </a:p>
      </dgm:t>
    </dgm:pt>
    <dgm:pt modelId="{07A07483-186F-EE48-ADA2-C834DDFAE6DA}" type="sibTrans" cxnId="{C06CA991-0AE0-3049-8BB1-1D1D0CB274C6}">
      <dgm:prSet/>
      <dgm:spPr/>
      <dgm:t>
        <a:bodyPr/>
        <a:lstStyle/>
        <a:p>
          <a:endParaRPr lang="en-GB"/>
        </a:p>
      </dgm:t>
    </dgm:pt>
    <dgm:pt modelId="{6E7EA15D-D508-224C-95FB-89DBE44F1BDB}" type="pres">
      <dgm:prSet presAssocID="{B5EEC43D-E9F7-AC4C-A6FB-509EF2C7C98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04B9C8D-C7A7-B84B-8C3D-57C581D9FA60}" type="pres">
      <dgm:prSet presAssocID="{B5EEC43D-E9F7-AC4C-A6FB-509EF2C7C987}" presName="ribbon" presStyleLbl="node1" presStyleIdx="0" presStyleCnt="1" custLinFactNeighborX="-14440" custLinFactNeighborY="-468"/>
      <dgm:spPr/>
    </dgm:pt>
    <dgm:pt modelId="{A4A7E384-52A1-1443-835E-4E51EB5F5A6E}" type="pres">
      <dgm:prSet presAssocID="{B5EEC43D-E9F7-AC4C-A6FB-509EF2C7C987}" presName="leftArrowText" presStyleLbl="node1" presStyleIdx="0" presStyleCnt="1" custScaleX="124387" custScaleY="105578" custLinFactNeighborX="142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93D996-A886-2B4E-BE92-1A47B3D698C7}" type="pres">
      <dgm:prSet presAssocID="{B5EEC43D-E9F7-AC4C-A6FB-509EF2C7C987}" presName="rightArrowText" presStyleLbl="node1" presStyleIdx="0" presStyleCnt="1" custScaleX="100000" custScaleY="5934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F4C3C00-94A6-2846-AAA4-82282E264A16}" srcId="{B5EEC43D-E9F7-AC4C-A6FB-509EF2C7C987}" destId="{B6A9AAE4-5571-CB4A-AFB7-DE5C2E0CFB9F}" srcOrd="0" destOrd="0" parTransId="{148745C6-E269-8844-938F-8D7F1C1D0705}" sibTransId="{75FE5235-128E-344D-8BF0-C59552EA7B79}"/>
    <dgm:cxn modelId="{F67FC535-074A-DF4D-9B3E-798C01D59AF3}" type="presOf" srcId="{9FB5BD63-9083-1F48-AE88-CABDF89AE8CC}" destId="{4A93D996-A886-2B4E-BE92-1A47B3D698C7}" srcOrd="0" destOrd="0" presId="urn:microsoft.com/office/officeart/2005/8/layout/arrow6"/>
    <dgm:cxn modelId="{C06CA991-0AE0-3049-8BB1-1D1D0CB274C6}" srcId="{B5EEC43D-E9F7-AC4C-A6FB-509EF2C7C987}" destId="{9FB5BD63-9083-1F48-AE88-CABDF89AE8CC}" srcOrd="1" destOrd="0" parTransId="{940FEAB7-B59F-3A4B-9AD2-F6830B6A1860}" sibTransId="{07A07483-186F-EE48-ADA2-C834DDFAE6DA}"/>
    <dgm:cxn modelId="{FFF825E1-1FAC-C341-B414-1BDF3A9C6DE5}" type="presOf" srcId="{B6A9AAE4-5571-CB4A-AFB7-DE5C2E0CFB9F}" destId="{A4A7E384-52A1-1443-835E-4E51EB5F5A6E}" srcOrd="0" destOrd="0" presId="urn:microsoft.com/office/officeart/2005/8/layout/arrow6"/>
    <dgm:cxn modelId="{60C62CB8-D299-2847-ADEA-49DBCEBF46F0}" type="presOf" srcId="{B5EEC43D-E9F7-AC4C-A6FB-509EF2C7C987}" destId="{6E7EA15D-D508-224C-95FB-89DBE44F1BDB}" srcOrd="0" destOrd="0" presId="urn:microsoft.com/office/officeart/2005/8/layout/arrow6"/>
    <dgm:cxn modelId="{5BD677D1-FE56-EE48-80A2-7B171EA20DC1}" type="presParOf" srcId="{6E7EA15D-D508-224C-95FB-89DBE44F1BDB}" destId="{804B9C8D-C7A7-B84B-8C3D-57C581D9FA60}" srcOrd="0" destOrd="0" presId="urn:microsoft.com/office/officeart/2005/8/layout/arrow6"/>
    <dgm:cxn modelId="{60E38665-AEC8-1943-9EA6-C7CD1600DD0A}" type="presParOf" srcId="{6E7EA15D-D508-224C-95FB-89DBE44F1BDB}" destId="{A4A7E384-52A1-1443-835E-4E51EB5F5A6E}" srcOrd="1" destOrd="0" presId="urn:microsoft.com/office/officeart/2005/8/layout/arrow6"/>
    <dgm:cxn modelId="{B559DF33-D2B7-5C4A-9220-C1B1DC748451}" type="presParOf" srcId="{6E7EA15D-D508-224C-95FB-89DBE44F1BDB}" destId="{4A93D996-A886-2B4E-BE92-1A47B3D698C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FADD7-9845-8C4D-9B30-5E3A53210EB7}">
      <dsp:nvSpPr>
        <dsp:cNvPr id="0" name=""/>
        <dsp:cNvSpPr/>
      </dsp:nvSpPr>
      <dsp:spPr>
        <a:xfrm>
          <a:off x="6931" y="447560"/>
          <a:ext cx="2071799" cy="138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u="sng" kern="1200" dirty="0">
              <a:solidFill>
                <a:schemeClr val="bg1"/>
              </a:solidFill>
            </a:rPr>
            <a:t>1974</a:t>
          </a:r>
          <a:r>
            <a:rPr lang="en-GB" sz="2400" kern="1200" dirty="0">
              <a:solidFill>
                <a:schemeClr val="bg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Дилер европейского бренда </a:t>
          </a:r>
          <a:endParaRPr lang="en-GB" sz="14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47479" y="488108"/>
        <a:ext cx="1990703" cy="1303321"/>
      </dsp:txXfrm>
    </dsp:sp>
    <dsp:sp modelId="{118FEB6E-827B-D146-A484-8BC95244ADDD}">
      <dsp:nvSpPr>
        <dsp:cNvPr id="0" name=""/>
        <dsp:cNvSpPr/>
      </dsp:nvSpPr>
      <dsp:spPr>
        <a:xfrm>
          <a:off x="2261049" y="882866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2261049" y="985627"/>
        <a:ext cx="307455" cy="308284"/>
      </dsp:txXfrm>
    </dsp:sp>
    <dsp:sp modelId="{00BBADBE-B78D-3A47-A7BD-A1F811397413}">
      <dsp:nvSpPr>
        <dsp:cNvPr id="0" name=""/>
        <dsp:cNvSpPr/>
      </dsp:nvSpPr>
      <dsp:spPr>
        <a:xfrm>
          <a:off x="2907450" y="5182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1980</a:t>
          </a:r>
          <a:endParaRPr lang="ru-RU" sz="2000" b="1" i="1" u="sng" kern="1200" dirty="0" smtClean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smtClean="0">
              <a:solidFill>
                <a:prstClr val="white"/>
              </a:solidFill>
              <a:highlight>
                <a:srgbClr val="00FF00"/>
              </a:highlight>
              <a:latin typeface="Calibri" panose="020F0502020204030204"/>
              <a:ea typeface="+mn-ea"/>
              <a:cs typeface="+mn-cs"/>
            </a:rPr>
            <a:t> </a:t>
          </a:r>
          <a:r>
            <a:rPr lang="ru-RU" sz="1500" kern="1200" dirty="0" smtClean="0"/>
            <a:t>Импорт подшипников напрямую из Румынии и ЕС </a:t>
          </a:r>
          <a:endParaRPr lang="en-GB" sz="1500" kern="1200" dirty="0">
            <a:solidFill>
              <a:prstClr val="white"/>
            </a:solidFill>
            <a:highlight>
              <a:srgbClr val="00FF00"/>
            </a:highlight>
            <a:latin typeface="Calibri" panose="020F0502020204030204"/>
            <a:ea typeface="+mn-ea"/>
            <a:cs typeface="+mn-cs"/>
          </a:endParaRPr>
        </a:p>
      </dsp:txBody>
      <dsp:txXfrm>
        <a:off x="2943859" y="554638"/>
        <a:ext cx="1998981" cy="1170261"/>
      </dsp:txXfrm>
    </dsp:sp>
    <dsp:sp modelId="{FA151B17-E349-7546-A0D9-0C53CCAE8333}">
      <dsp:nvSpPr>
        <dsp:cNvPr id="0" name=""/>
        <dsp:cNvSpPr/>
      </dsp:nvSpPr>
      <dsp:spPr>
        <a:xfrm>
          <a:off x="5161567" y="882866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5161567" y="985627"/>
        <a:ext cx="307455" cy="308284"/>
      </dsp:txXfrm>
    </dsp:sp>
    <dsp:sp modelId="{987D4F32-90F5-3A4A-B956-4616345BD817}">
      <dsp:nvSpPr>
        <dsp:cNvPr id="0" name=""/>
        <dsp:cNvSpPr/>
      </dsp:nvSpPr>
      <dsp:spPr>
        <a:xfrm>
          <a:off x="5807969" y="5182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1998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/>
            <a:t>Создание завода-изготовителя</a:t>
          </a:r>
          <a:endParaRPr lang="en-GB" sz="1400" kern="1200" dirty="0">
            <a:solidFill>
              <a:srgbClr val="FFC000">
                <a:lumMod val="60000"/>
                <a:lumOff val="40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844378" y="554638"/>
        <a:ext cx="1998981" cy="1170261"/>
      </dsp:txXfrm>
    </dsp:sp>
    <dsp:sp modelId="{62667045-C2E8-1C47-AD7D-72206D90EBCF}">
      <dsp:nvSpPr>
        <dsp:cNvPr id="0" name=""/>
        <dsp:cNvSpPr/>
      </dsp:nvSpPr>
      <dsp:spPr>
        <a:xfrm rot="5400000">
          <a:off x="6605530" y="1940609"/>
          <a:ext cx="476676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6689726" y="1959175"/>
        <a:ext cx="308284" cy="333673"/>
      </dsp:txXfrm>
    </dsp:sp>
    <dsp:sp modelId="{B03D4EB4-6D95-5D43-8332-A9B412F78B39}">
      <dsp:nvSpPr>
        <dsp:cNvPr id="0" name=""/>
        <dsp:cNvSpPr/>
      </dsp:nvSpPr>
      <dsp:spPr>
        <a:xfrm>
          <a:off x="5807969" y="2660697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2000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Начал экспорт в Польшу и расширил его в дальнейшем </a:t>
          </a:r>
          <a:r>
            <a:rPr lang="ru-RU" sz="2000" kern="1200" dirty="0" smtClean="0"/>
            <a:t>…</a:t>
          </a:r>
          <a:endParaRPr lang="en-GB" sz="16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5844378" y="2697106"/>
        <a:ext cx="1998981" cy="1170261"/>
      </dsp:txXfrm>
    </dsp:sp>
    <dsp:sp modelId="{0B94FF7F-BD7F-6446-A44B-B6FA4E500677}">
      <dsp:nvSpPr>
        <dsp:cNvPr id="0" name=""/>
        <dsp:cNvSpPr/>
      </dsp:nvSpPr>
      <dsp:spPr>
        <a:xfrm rot="10800000">
          <a:off x="5186429" y="3025334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 rot="10800000">
        <a:off x="5318195" y="3128095"/>
        <a:ext cx="307455" cy="308284"/>
      </dsp:txXfrm>
    </dsp:sp>
    <dsp:sp modelId="{EC64255F-A24E-A749-B2B8-A7B238511A6B}">
      <dsp:nvSpPr>
        <dsp:cNvPr id="0" name=""/>
        <dsp:cNvSpPr/>
      </dsp:nvSpPr>
      <dsp:spPr>
        <a:xfrm>
          <a:off x="2907450" y="2660697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2015</a:t>
          </a:r>
          <a:r>
            <a:rPr lang="en-GB" sz="16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Экспорт в более чем 27 стран </a:t>
          </a:r>
          <a:endParaRPr lang="en-GB" sz="16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2943859" y="2697106"/>
        <a:ext cx="1998981" cy="1170261"/>
      </dsp:txXfrm>
    </dsp:sp>
    <dsp:sp modelId="{C6E6C543-5107-DB4D-A6AE-D8C08261BC8A}">
      <dsp:nvSpPr>
        <dsp:cNvPr id="0" name=""/>
        <dsp:cNvSpPr/>
      </dsp:nvSpPr>
      <dsp:spPr>
        <a:xfrm rot="10831820">
          <a:off x="2280702" y="3011994"/>
          <a:ext cx="442914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 rot="10800000">
        <a:off x="2413573" y="3115370"/>
        <a:ext cx="310040" cy="308284"/>
      </dsp:txXfrm>
    </dsp:sp>
    <dsp:sp modelId="{ADD2916D-B24E-DE43-9C33-8F5143E3FC20}">
      <dsp:nvSpPr>
        <dsp:cNvPr id="0" name=""/>
        <dsp:cNvSpPr/>
      </dsp:nvSpPr>
      <dsp:spPr>
        <a:xfrm>
          <a:off x="0" y="2633785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2022</a:t>
          </a:r>
          <a:endParaRPr lang="ru-RU" sz="2000" b="1" i="1" u="sng" kern="1200" dirty="0" smtClean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Основали компанию ОО</a:t>
          </a:r>
          <a:r>
            <a:rPr lang="en-IN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BMI Bearings, </a:t>
          </a:r>
          <a:r>
            <a:rPr lang="ru-RU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США</a:t>
          </a:r>
          <a:r>
            <a:rPr lang="en-IN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300" b="0" i="0" u="none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для североамериканских производителей</a:t>
          </a:r>
        </a:p>
      </dsp:txBody>
      <dsp:txXfrm>
        <a:off x="36409" y="2670194"/>
        <a:ext cx="1998981" cy="1170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4AC33-465C-814B-8E1A-433B4706A1DD}">
      <dsp:nvSpPr>
        <dsp:cNvPr id="0" name=""/>
        <dsp:cNvSpPr/>
      </dsp:nvSpPr>
      <dsp:spPr>
        <a:xfrm>
          <a:off x="0" y="368300"/>
          <a:ext cx="3809999" cy="15239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BE7CB-1208-AC43-8616-9AF891DF8393}">
      <dsp:nvSpPr>
        <dsp:cNvPr id="0" name=""/>
        <dsp:cNvSpPr/>
      </dsp:nvSpPr>
      <dsp:spPr>
        <a:xfrm>
          <a:off x="414338" y="635000"/>
          <a:ext cx="1343022" cy="7467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Качество</a:t>
          </a:r>
          <a:endParaRPr lang="en-GB" sz="2700" kern="1200" dirty="0"/>
        </a:p>
      </dsp:txBody>
      <dsp:txXfrm>
        <a:off x="414338" y="635000"/>
        <a:ext cx="1343022" cy="746760"/>
      </dsp:txXfrm>
    </dsp:sp>
    <dsp:sp modelId="{3EC8EAF4-E063-8547-A5C7-E330718A1C15}">
      <dsp:nvSpPr>
        <dsp:cNvPr id="0" name=""/>
        <dsp:cNvSpPr/>
      </dsp:nvSpPr>
      <dsp:spPr>
        <a:xfrm>
          <a:off x="1905000" y="878840"/>
          <a:ext cx="1485900" cy="7467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Склад</a:t>
          </a:r>
          <a:endParaRPr lang="en-GB" sz="2700" kern="1200" dirty="0"/>
        </a:p>
      </dsp:txBody>
      <dsp:txXfrm>
        <a:off x="1905000" y="878840"/>
        <a:ext cx="1485900" cy="746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B9C8D-C7A7-B84B-8C3D-57C581D9FA60}">
      <dsp:nvSpPr>
        <dsp:cNvPr id="0" name=""/>
        <dsp:cNvSpPr/>
      </dsp:nvSpPr>
      <dsp:spPr>
        <a:xfrm>
          <a:off x="0" y="0"/>
          <a:ext cx="3902845" cy="156113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7E384-52A1-1443-835E-4E51EB5F5A6E}">
      <dsp:nvSpPr>
        <dsp:cNvPr id="0" name=""/>
        <dsp:cNvSpPr/>
      </dsp:nvSpPr>
      <dsp:spPr>
        <a:xfrm>
          <a:off x="685802" y="251864"/>
          <a:ext cx="1602028" cy="8076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r>
            <a:rPr lang="en-IN" sz="2400" kern="1200" dirty="0" smtClean="0"/>
            <a:t>D</a:t>
          </a:r>
          <a:r>
            <a:rPr lang="ru-RU" sz="2400" kern="1200" dirty="0" smtClean="0"/>
            <a:t>-модель</a:t>
          </a:r>
          <a:endParaRPr lang="en-GB" sz="2400" kern="1200" dirty="0"/>
        </a:p>
      </dsp:txBody>
      <dsp:txXfrm>
        <a:off x="685802" y="251864"/>
        <a:ext cx="1602028" cy="807626"/>
      </dsp:txXfrm>
    </dsp:sp>
    <dsp:sp modelId="{4A93D996-A886-2B4E-BE92-1A47B3D698C7}">
      <dsp:nvSpPr>
        <dsp:cNvPr id="0" name=""/>
        <dsp:cNvSpPr/>
      </dsp:nvSpPr>
      <dsp:spPr>
        <a:xfrm>
          <a:off x="2324100" y="678489"/>
          <a:ext cx="1522109" cy="4539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Дизайн</a:t>
          </a:r>
          <a:endParaRPr lang="en-GB" sz="2800" kern="1200" dirty="0"/>
        </a:p>
      </dsp:txBody>
      <dsp:txXfrm>
        <a:off x="2324100" y="678489"/>
        <a:ext cx="1522109" cy="453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B8BF6F-C083-43A2-B661-E158325760D9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EC0A45-26CA-4EB4-A0E0-423A67878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6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8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4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5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11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picture to</a:t>
            </a:r>
            <a:r>
              <a:rPr lang="en-US" baseline="0" dirty="0"/>
              <a:t> ZNL bearing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8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88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1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pictures</a:t>
            </a:r>
            <a:r>
              <a:rPr lang="en-US" baseline="0" dirty="0"/>
              <a:t> from Maheshbhai 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6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4C0EC9-9C7C-499D-BA2E-687728D5E9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/>
              <a:t>Change numbers from CD series </a:t>
            </a:r>
          </a:p>
        </p:txBody>
      </p:sp>
    </p:spTree>
    <p:extLst>
      <p:ext uri="{BB962C8B-B14F-4D97-AF65-F5344CB8AC3E}">
        <p14:creationId xmlns:p14="http://schemas.microsoft.com/office/powerpoint/2010/main" val="118455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7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4C0EC9-9C7C-499D-BA2E-687728D5E9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6843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21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22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0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5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5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4C0EC9-9C7C-499D-BA2E-687728D5E9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/>
              <a:t>Change numbers from CD series </a:t>
            </a:r>
          </a:p>
        </p:txBody>
      </p:sp>
    </p:spTree>
    <p:extLst>
      <p:ext uri="{BB962C8B-B14F-4D97-AF65-F5344CB8AC3E}">
        <p14:creationId xmlns:p14="http://schemas.microsoft.com/office/powerpoint/2010/main" val="2302272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from Maheshbhai</a:t>
            </a:r>
            <a:r>
              <a:rPr lang="en-US" baseline="0" dirty="0"/>
              <a:t> PPT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71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94B816-BADF-4A4C-B7E8-0E5921FB4AC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/>
              <a:t>Change pictures from Maheshbhai PPT </a:t>
            </a:r>
          </a:p>
          <a:p>
            <a:pPr>
              <a:spcBef>
                <a:spcPct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90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87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OEM CLIENTS OF</a:t>
            </a:r>
            <a:r>
              <a:rPr lang="en-US" baseline="0" dirty="0"/>
              <a:t>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2853-F884-4B9D-9FDA-18819EF9754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87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35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6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4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3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5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05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9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2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4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C0A45-26CA-4EB4-A0E0-423A67878A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9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F386F-0448-492C-B957-D7FEBC058487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C93E3-10B8-4B6E-ADA9-81F6752DD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08604-4AFE-4C41-92F7-EF296F5C0D56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CB902-A7D2-4AED-AB4A-3B039EFD5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9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60E3C-7024-42F5-A494-16DEC290188B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5F287-9697-4A31-B292-8D0CD4459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37B12-8D43-41DE-91AB-2DB00C449B9A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6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51164-AB76-4834-A94B-65A6831495A1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45B94-5F18-4848-A0F7-76426D209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3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85695-55D3-42DF-ACAD-70CB17FCC7E5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F051E-EDF1-41EE-BC17-A1C884D6C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19F5B-F944-4439-90A6-5D9F803CDDDE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B910-1224-4916-B6C0-6530B7EDD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A8B48-FB7B-4D51-BFFB-02A04566BA49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37B01-B6B4-489E-91B5-4FFAC2A6BE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CAEAA7-8765-4685-A93F-4F562F8F7CD7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EA023-BF88-4D1C-B870-7832506B4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7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1C455-B8C5-4275-A070-B7C3D2C5D7AD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3A432-8C89-4700-9746-76A123B746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08CAA-F3FE-42FC-83FF-C533A833CF64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7064B-F1B3-4BE1-AB52-DBFF5F9AB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653F8D-A112-40D6-BDE0-35C6C1F03301}" type="datetime1">
              <a:rPr lang="en-US" smtClean="0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33EEF4-A327-4477-AF4D-2FF5C79969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1.jpeg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0.jpe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tags" Target="../tags/tag14.xml"/><Relationship Id="rId11" Type="http://schemas.openxmlformats.org/officeDocument/2006/relationships/image" Target="../media/image1.jpeg"/><Relationship Id="rId5" Type="http://schemas.openxmlformats.org/officeDocument/2006/relationships/tags" Target="../tags/tag13.xml"/><Relationship Id="rId10" Type="http://schemas.openxmlformats.org/officeDocument/2006/relationships/oleObject" Target="../embeddings/oleObject1.bin"/><Relationship Id="rId4" Type="http://schemas.openxmlformats.org/officeDocument/2006/relationships/tags" Target="../tags/tag12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image" Target="../media/image16.jpeg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image" Target="../media/image23.jpe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image" Target="../media/image15.jpeg"/><Relationship Id="rId33" Type="http://schemas.openxmlformats.org/officeDocument/2006/relationships/image" Target="../media/image22.jpe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18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4.jpeg"/><Relationship Id="rId32" Type="http://schemas.openxmlformats.org/officeDocument/2006/relationships/image" Target="../media/image21.jpe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notesSlide" Target="../notesSlides/notesSlide18.xml"/><Relationship Id="rId28" Type="http://schemas.openxmlformats.org/officeDocument/2006/relationships/image" Target="../media/image1.jpeg"/><Relationship Id="rId36" Type="http://schemas.openxmlformats.org/officeDocument/2006/relationships/image" Target="../media/image25.jpe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image" Target="../media/image20.jpe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17.jpeg"/><Relationship Id="rId30" Type="http://schemas.openxmlformats.org/officeDocument/2006/relationships/image" Target="../media/image19.jpeg"/><Relationship Id="rId35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image" Target="../media/image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6" Type="http://schemas.openxmlformats.org/officeDocument/2006/relationships/image" Target="../media/image1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6" Type="http://schemas.openxmlformats.org/officeDocument/2006/relationships/image" Target="../media/image1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5" Type="http://schemas.openxmlformats.org/officeDocument/2006/relationships/image" Target="../media/image1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1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png"/><Relationship Id="rId3" Type="http://schemas.openxmlformats.org/officeDocument/2006/relationships/tags" Target="../tags/tag4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3.jpe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2.xml"/><Relationship Id="rId11" Type="http://schemas.openxmlformats.org/officeDocument/2006/relationships/image" Target="../media/image52.jp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1.jpeg"/><Relationship Id="rId10" Type="http://schemas.openxmlformats.org/officeDocument/2006/relationships/image" Target="../media/image51.png"/><Relationship Id="rId4" Type="http://schemas.openxmlformats.org/officeDocument/2006/relationships/tags" Target="../tags/tag46.xml"/><Relationship Id="rId9" Type="http://schemas.openxmlformats.org/officeDocument/2006/relationships/image" Target="../media/image50.jpg"/><Relationship Id="rId14" Type="http://schemas.openxmlformats.org/officeDocument/2006/relationships/image" Target="../media/image55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.jpeg"/><Relationship Id="rId2" Type="http://schemas.openxmlformats.org/officeDocument/2006/relationships/tags" Target="../tags/tag47.xml"/><Relationship Id="rId1" Type="http://schemas.openxmlformats.org/officeDocument/2006/relationships/vmlDrawing" Target="../drawings/vmlDrawing3.vml"/><Relationship Id="rId6" Type="http://schemas.openxmlformats.org/officeDocument/2006/relationships/tags" Target="../tags/tag51.xml"/><Relationship Id="rId11" Type="http://schemas.openxmlformats.org/officeDocument/2006/relationships/oleObject" Target="../embeddings/oleObject3.bin"/><Relationship Id="rId5" Type="http://schemas.openxmlformats.org/officeDocument/2006/relationships/tags" Target="../tags/tag50.xml"/><Relationship Id="rId10" Type="http://schemas.openxmlformats.org/officeDocument/2006/relationships/notesSlide" Target="../notesSlides/notesSlide33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55.xml"/><Relationship Id="rId7" Type="http://schemas.openxmlformats.org/officeDocument/2006/relationships/hyperlink" Target="mailto:sales@bmibearings.com" TargetMode="External"/><Relationship Id="rId2" Type="http://schemas.openxmlformats.org/officeDocument/2006/relationships/tags" Target="../tags/tag5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6.xml"/><Relationship Id="rId10" Type="http://schemas.openxmlformats.org/officeDocument/2006/relationships/image" Target="../media/image5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jpe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B25954-D87A-8819-3922-856530172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976813"/>
            <a:ext cx="7886700" cy="150018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Компания, сертифицированная по стандарту ISO 9001 </a:t>
            </a:r>
          </a:p>
          <a:p>
            <a:r>
              <a:rPr lang="ru-RU" dirty="0">
                <a:solidFill>
                  <a:schemeClr val="tx1"/>
                </a:solidFill>
              </a:rPr>
              <a:t>Широкий ассортимент продукции в одном месте … </a:t>
            </a:r>
          </a:p>
          <a:p>
            <a:r>
              <a:rPr lang="ru-RU" dirty="0">
                <a:solidFill>
                  <a:schemeClr val="tx1"/>
                </a:solidFill>
              </a:rPr>
              <a:t>Бренд, которому доверяют с 1974 года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940342-301D-2C02-7E2F-3E88A598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45B94-5F18-4848-A0F7-76426D20918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2" descr="C:\Users\Shrenik\Desktop\BMI LOGO WITH R.jpg">
            <a:extLst>
              <a:ext uri="{FF2B5EF4-FFF2-40B4-BE49-F238E27FC236}">
                <a16:creationId xmlns="" xmlns:a16="http://schemas.microsoft.com/office/drawing/2014/main" id="{639B8A5F-E849-627C-1CFE-ADDD9935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85347"/>
            <a:ext cx="3296401" cy="2100853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15D7D47D-72D5-98BC-4FF5-5E75322EED65}"/>
              </a:ext>
            </a:extLst>
          </p:cNvPr>
          <p:cNvSpPr txBox="1">
            <a:spLocks/>
          </p:cNvSpPr>
          <p:nvPr/>
        </p:nvSpPr>
        <p:spPr>
          <a:xfrm>
            <a:off x="838200" y="76200"/>
            <a:ext cx="7482172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Bearing Manufacturing India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="" xmlns:a16="http://schemas.microsoft.com/office/drawing/2014/main" id="{4008F14B-1470-53D6-358E-D2D9E745E767}"/>
              </a:ext>
            </a:extLst>
          </p:cNvPr>
          <p:cNvSpPr txBox="1">
            <a:spLocks/>
          </p:cNvSpPr>
          <p:nvPr/>
        </p:nvSpPr>
        <p:spPr>
          <a:xfrm>
            <a:off x="6115800" y="4278096"/>
            <a:ext cx="2547187" cy="9876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algn="r" fontAlgn="auto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Презентация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компании</a:t>
            </a:r>
            <a:endParaRPr lang="ru-RU" dirty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09/2023</a:t>
            </a:r>
          </a:p>
        </p:txBody>
      </p:sp>
    </p:spTree>
    <p:extLst>
      <p:ext uri="{BB962C8B-B14F-4D97-AF65-F5344CB8AC3E}">
        <p14:creationId xmlns:p14="http://schemas.microsoft.com/office/powerpoint/2010/main" val="264227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61718"/>
            <a:ext cx="7924800" cy="933681"/>
          </a:xfrm>
        </p:spPr>
        <p:txBody>
          <a:bodyPr>
            <a:normAutofit/>
          </a:bodyPr>
          <a:lstStyle/>
          <a:p>
            <a:r>
              <a:rPr lang="en-IN" sz="3600" dirty="0"/>
              <a:t> </a:t>
            </a: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Сертификат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экспортной премии 2019</a:t>
            </a:r>
            <a:endParaRPr lang="en-IN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>
            <a:off x="130634" y="1143000"/>
            <a:ext cx="8839200" cy="12646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49" y="1828799"/>
            <a:ext cx="5831693" cy="4348163"/>
          </a:xfrm>
        </p:spPr>
      </p:pic>
    </p:spTree>
    <p:extLst>
      <p:ext uri="{BB962C8B-B14F-4D97-AF65-F5344CB8AC3E}">
        <p14:creationId xmlns:p14="http://schemas.microsoft.com/office/powerpoint/2010/main" val="330123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58762"/>
            <a:ext cx="7848600" cy="884238"/>
          </a:xfrm>
        </p:spPr>
        <p:txBody>
          <a:bodyPr>
            <a:normAutofit/>
          </a:bodyPr>
          <a:lstStyle/>
          <a:p>
            <a:r>
              <a:rPr lang="en-IN" dirty="0"/>
              <a:t> 		</a:t>
            </a:r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Export Award Ceremony 2020</a:t>
            </a:r>
            <a:endParaRPr lang="en-IN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>
            <a:off x="130634" y="1143000"/>
            <a:ext cx="8839200" cy="12646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5682EEB-F451-B2C4-B8EE-5E3D96D56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0484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61719"/>
            <a:ext cx="7924800" cy="808038"/>
          </a:xfrm>
        </p:spPr>
        <p:txBody>
          <a:bodyPr>
            <a:normAutofit/>
          </a:bodyPr>
          <a:lstStyle/>
          <a:p>
            <a:r>
              <a:rPr lang="en-IN" dirty="0"/>
              <a:t> 		</a:t>
            </a:r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Export Award Certificate 2020</a:t>
            </a:r>
            <a:endParaRPr lang="en-IN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>
            <a:off x="130634" y="1143000"/>
            <a:ext cx="8839200" cy="12646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14ACA848-C260-70F9-A3FE-96AC70301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4190" y="166419"/>
            <a:ext cx="5602627" cy="7708190"/>
          </a:xfrm>
        </p:spPr>
      </p:pic>
    </p:spTree>
    <p:extLst>
      <p:ext uri="{BB962C8B-B14F-4D97-AF65-F5344CB8AC3E}">
        <p14:creationId xmlns:p14="http://schemas.microsoft.com/office/powerpoint/2010/main" val="362975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85406-70B0-2041-B5C3-522ECDCB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1274"/>
          </a:xfrm>
        </p:spPr>
        <p:txBody>
          <a:bodyPr/>
          <a:lstStyle/>
          <a:p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История 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компании 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BMI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999D460F-A13B-584C-9DD5-B07F2F0E3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4759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394706-6FC1-FC40-B51D-95135014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28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4DD45-DE12-384F-9D1B-E23C6FA0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7"/>
            <a:ext cx="8134350" cy="1235074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Состовляющих успеха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99480B-F44C-2449-96C0-8500C776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882B21-62DE-BBDC-525C-48C8DDE75C5B}"/>
              </a:ext>
            </a:extLst>
          </p:cNvPr>
          <p:cNvSpPr txBox="1">
            <a:spLocks/>
          </p:cNvSpPr>
          <p:nvPr/>
        </p:nvSpPr>
        <p:spPr>
          <a:xfrm>
            <a:off x="666750" y="5983429"/>
            <a:ext cx="7886700" cy="85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Бренд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, пользующийся доверием с 1974 года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4DF34FC-97C8-03EE-627B-827C78F7A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07" y="1374175"/>
            <a:ext cx="3335993" cy="2131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32C515E-48ED-9D4F-A5A5-5B29D3EA2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" y="1371600"/>
            <a:ext cx="3200398" cy="21310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737CF8EE-5F08-041F-522A-E30E99C284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3749646"/>
            <a:ext cx="3199874" cy="2498754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="" xmlns:a16="http://schemas.microsoft.com/office/drawing/2014/main" id="{C4840F05-6576-92CC-369E-2577C3EA44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06" y="3808602"/>
            <a:ext cx="3335994" cy="2439798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A76FB7B5-E3BA-9A0B-36A5-95BECDAE1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563488"/>
              </p:ext>
            </p:extLst>
          </p:nvPr>
        </p:nvGraphicFramePr>
        <p:xfrm>
          <a:off x="2662238" y="1690689"/>
          <a:ext cx="3810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="" xmlns:a16="http://schemas.microsoft.com/office/drawing/2014/main" id="{4B89C578-4E13-BDA2-17E6-D75209486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530291"/>
              </p:ext>
            </p:extLst>
          </p:nvPr>
        </p:nvGraphicFramePr>
        <p:xfrm>
          <a:off x="2133600" y="4198310"/>
          <a:ext cx="4648200" cy="156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1049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AutoShape 9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365126"/>
            <a:ext cx="8362950" cy="127473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 Подробная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информация о продукте…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34944" y="2053284"/>
            <a:ext cx="4089456" cy="4423716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400" dirty="0" smtClean="0"/>
              <a:t> SAE</a:t>
            </a:r>
            <a:r>
              <a:rPr lang="ru-RU" sz="1400" dirty="0" smtClean="0"/>
              <a:t> </a:t>
            </a:r>
            <a:r>
              <a:rPr lang="ru-RU" sz="1400" dirty="0"/>
              <a:t>52100 с контролем содержания кислорода менее 15 частей на </a:t>
            </a:r>
            <a:r>
              <a:rPr lang="ru-RU" sz="1400" dirty="0" smtClean="0"/>
              <a:t>миллион</a:t>
            </a:r>
            <a:endParaRPr lang="en-IN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SAE </a:t>
            </a:r>
            <a:r>
              <a:rPr lang="en-US" sz="1600" dirty="0"/>
              <a:t>8620 </a:t>
            </a:r>
            <a:r>
              <a:rPr lang="ru-RU" sz="1600" dirty="0"/>
              <a:t>по запросу 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sz="1600" dirty="0"/>
          </a:p>
          <a:p>
            <a:pPr lvl="1">
              <a:buFont typeface="Wingdings" pitchFamily="2" charset="2"/>
              <a:buChar char="Ø"/>
              <a:defRPr/>
            </a:pPr>
            <a:endParaRPr lang="en-US" sz="1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/>
              <a:t>Используемые материалы </a:t>
            </a:r>
            <a:r>
              <a:rPr lang="ru-RU" sz="1500" dirty="0" smtClean="0"/>
              <a:t>сепаратора </a:t>
            </a:r>
            <a:r>
              <a:rPr lang="ru-RU" sz="1500" dirty="0"/>
              <a:t>варьируются от </a:t>
            </a:r>
            <a:r>
              <a:rPr lang="en-IN" sz="1500" dirty="0"/>
              <a:t>CRCA</a:t>
            </a:r>
            <a:r>
              <a:rPr lang="ru-RU" sz="1500" dirty="0"/>
              <a:t>, латуни, бронзы и полиамида в соответствии со </a:t>
            </a:r>
            <a:r>
              <a:rPr lang="ru-RU" sz="1500" dirty="0" smtClean="0"/>
              <a:t>спецификацией</a:t>
            </a:r>
            <a:endParaRPr lang="ru-RU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/>
              <a:t>Материал </a:t>
            </a:r>
            <a:r>
              <a:rPr lang="ru-RU" sz="1600" dirty="0"/>
              <a:t>стального </a:t>
            </a:r>
            <a:r>
              <a:rPr lang="ru-RU" sz="1600" dirty="0" smtClean="0"/>
              <a:t>сепаратора </a:t>
            </a:r>
            <a:r>
              <a:rPr lang="ru-RU" sz="1600" dirty="0"/>
              <a:t>согласно IS 4397 </a:t>
            </a:r>
            <a:endParaRPr lang="ru-RU" sz="1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/>
              <a:t>Материал латунного сепаратора </a:t>
            </a:r>
            <a:r>
              <a:rPr lang="ru-RU" sz="1600" dirty="0"/>
              <a:t>согласно DIN </a:t>
            </a:r>
            <a:r>
              <a:rPr lang="ru-RU" sz="1600" dirty="0" smtClean="0"/>
              <a:t>17660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1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/>
              <a:t>Минимальное </a:t>
            </a:r>
            <a:r>
              <a:rPr lang="ru-RU" sz="1600" dirty="0"/>
              <a:t>отверстие : 10 мм </a:t>
            </a:r>
            <a:endParaRPr lang="ru-RU" sz="1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/>
              <a:t>Максимальное </a:t>
            </a:r>
            <a:r>
              <a:rPr lang="ru-RU" sz="1600" dirty="0"/>
              <a:t>отверстие : 500 мм</a:t>
            </a:r>
            <a:endParaRPr lang="en-US" sz="1800" dirty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>
            <a:off x="381000" y="1295400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34944" y="1639863"/>
            <a:ext cx="4089456" cy="358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</a:t>
            </a:r>
            <a:r>
              <a:rPr lang="en-IN" b="1" dirty="0" err="1" smtClean="0"/>
              <a:t>Внутреннее</a:t>
            </a:r>
            <a:r>
              <a:rPr lang="en-IN" b="1" dirty="0" smtClean="0"/>
              <a:t> / </a:t>
            </a:r>
            <a:r>
              <a:rPr lang="en-IN" b="1" dirty="0" err="1"/>
              <a:t>наружное</a:t>
            </a:r>
            <a:r>
              <a:rPr lang="en-IN" b="1" dirty="0"/>
              <a:t> </a:t>
            </a:r>
            <a:r>
              <a:rPr lang="en-IN" b="1" dirty="0" err="1"/>
              <a:t>кольцо</a:t>
            </a:r>
            <a:endParaRPr lang="en-IN" b="1" dirty="0"/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634944" y="2917818"/>
            <a:ext cx="4089456" cy="358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Материал с</a:t>
            </a:r>
            <a:r>
              <a:rPr lang="en-IN" b="1" dirty="0" smtClean="0"/>
              <a:t>e</a:t>
            </a:r>
            <a:r>
              <a:rPr lang="ru-RU" b="1" dirty="0" smtClean="0"/>
              <a:t>паратора</a:t>
            </a:r>
            <a:endParaRPr lang="en-IN" b="1" dirty="0"/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634944" y="5181600"/>
            <a:ext cx="4089456" cy="358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Размерные характеристики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304800"/>
            <a:ext cx="1315201" cy="838200"/>
          </a:xfrm>
          <a:prstGeom prst="rect">
            <a:avLst/>
          </a:prstGeom>
          <a:noFill/>
        </p:spPr>
      </p:pic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7214A80E-D09A-49D4-4749-345595589CD3}"/>
              </a:ext>
            </a:extLst>
          </p:cNvPr>
          <p:cNvSpPr txBox="1">
            <a:spLocks/>
          </p:cNvSpPr>
          <p:nvPr/>
        </p:nvSpPr>
        <p:spPr>
          <a:xfrm>
            <a:off x="5160168" y="2012340"/>
            <a:ext cx="3887391" cy="362113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dirty="0"/>
              <a:t>Шарикоподшипники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150 000 штук в месяц </a:t>
            </a:r>
            <a:endParaRPr lang="en-IN" sz="1600" dirty="0" smtClean="0"/>
          </a:p>
          <a:p>
            <a:pPr marL="0" indent="0">
              <a:buNone/>
            </a:pPr>
            <a:endParaRPr lang="en-IN" sz="1600" dirty="0"/>
          </a:p>
          <a:p>
            <a:pPr fontAlgn="auto">
              <a:spcAft>
                <a:spcPts val="0"/>
              </a:spcAft>
            </a:pPr>
            <a:r>
              <a:rPr lang="ru-RU" sz="2000" dirty="0" smtClean="0"/>
              <a:t>Роликоподшипники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en-IN" sz="1600" dirty="0"/>
              <a:t>125 000 в </a:t>
            </a:r>
            <a:r>
              <a:rPr lang="en-IN" sz="1600" dirty="0" err="1"/>
              <a:t>месяц</a:t>
            </a:r>
            <a:endParaRPr lang="en-US" sz="1600" dirty="0"/>
          </a:p>
        </p:txBody>
      </p:sp>
      <p:sp>
        <p:nvSpPr>
          <p:cNvPr id="4" name="Text Placeholder 4">
            <a:extLst>
              <a:ext uri="{FF2B5EF4-FFF2-40B4-BE49-F238E27FC236}">
                <a16:creationId xmlns="" xmlns:a16="http://schemas.microsoft.com/office/drawing/2014/main" id="{711F14BD-7109-2203-85D6-6B1C0A8177A5}"/>
              </a:ext>
            </a:extLst>
          </p:cNvPr>
          <p:cNvSpPr txBox="1">
            <a:spLocks/>
          </p:cNvSpPr>
          <p:nvPr/>
        </p:nvSpPr>
        <p:spPr>
          <a:xfrm>
            <a:off x="5160168" y="1639863"/>
            <a:ext cx="3887391" cy="358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Производственная мощность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7B3A5-2990-F243-8400-2E4FB416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			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Рынки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FC9485AB-744F-634E-A3E3-1A785B5CA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326207"/>
              </p:ext>
            </p:extLst>
          </p:nvPr>
        </p:nvGraphicFramePr>
        <p:xfrm>
          <a:off x="628650" y="1690689"/>
          <a:ext cx="7886700" cy="44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74B1-5377-2F4C-B8D9-A9B131C7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96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10A32-6BDF-9B4E-B260-4B92754A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35074"/>
          </a:xfrm>
        </p:spPr>
        <p:txBody>
          <a:bodyPr/>
          <a:lstStyle/>
          <a:p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		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Продукты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B8EA01DD-37F8-C748-BF38-79A237CDA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043854"/>
              </p:ext>
            </p:extLst>
          </p:nvPr>
        </p:nvGraphicFramePr>
        <p:xfrm>
          <a:off x="457200" y="1600200"/>
          <a:ext cx="82296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BBD35E-CEA5-BA4D-BF83-0FD09A4D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EAF23E17-9AD7-434B-B9A4-0A9526DAE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5122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E9337007-6B7C-834A-803B-74C697FC9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399411"/>
              </p:ext>
            </p:extLst>
          </p:nvPr>
        </p:nvGraphicFramePr>
        <p:xfrm>
          <a:off x="1524000" y="1803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3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>
            <p:custDataLst>
              <p:tags r:id="rId1"/>
            </p:custDataLst>
          </p:nvPr>
        </p:nvSpPr>
        <p:spPr>
          <a:xfrm>
            <a:off x="4154089" y="4089478"/>
            <a:ext cx="1481328" cy="2044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" name="Rectangle 60"/>
          <p:cNvSpPr/>
          <p:nvPr>
            <p:custDataLst>
              <p:tags r:id="rId2"/>
            </p:custDataLst>
          </p:nvPr>
        </p:nvSpPr>
        <p:spPr>
          <a:xfrm>
            <a:off x="5767726" y="1916612"/>
            <a:ext cx="1481328" cy="2044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4152096" y="1925880"/>
            <a:ext cx="1482591" cy="2044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1936114" y="4728861"/>
            <a:ext cx="1659365" cy="1430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>
          <a:xfrm>
            <a:off x="1952394" y="4083045"/>
            <a:ext cx="1643085" cy="626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Двойные </a:t>
            </a:r>
            <a:r>
              <a:rPr lang="ru-RU" sz="1500" b="1" dirty="0"/>
              <a:t>конусы</a:t>
            </a:r>
          </a:p>
        </p:txBody>
      </p:sp>
      <p:sp>
        <p:nvSpPr>
          <p:cNvPr id="20" name="Rectangle 1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352059" y="1916612"/>
            <a:ext cx="1481328" cy="602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Угловой </a:t>
            </a:r>
            <a:r>
              <a:rPr lang="ru-RU" dirty="0" smtClean="0"/>
              <a:t>контактный</a:t>
            </a:r>
            <a:endParaRPr lang="en-IN" dirty="0"/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xfrm>
            <a:off x="8059" y="538273"/>
            <a:ext cx="8616620" cy="554117"/>
          </a:xfrm>
        </p:spPr>
        <p:txBody>
          <a:bodyPr>
            <a:normAutofit fontScale="90000"/>
          </a:bodyPr>
          <a:lstStyle/>
          <a:p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	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Ассортимент продукции..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>
          <a:xfrm>
            <a:off x="6553200" y="6496315"/>
            <a:ext cx="2133600" cy="365125"/>
          </a:xfrm>
        </p:spPr>
        <p:txBody>
          <a:bodyPr/>
          <a:lstStyle/>
          <a:p>
            <a:pPr>
              <a:defRPr/>
            </a:pPr>
            <a:fld id="{A4D37B01-B6B4-489E-91B5-4FFAC2A6BE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32" name="Straight Connector 31"/>
          <p:cNvCxnSpPr/>
          <p:nvPr>
            <p:custDataLst>
              <p:tags r:id="rId8"/>
            </p:custDataLst>
          </p:nvPr>
        </p:nvCxnSpPr>
        <p:spPr>
          <a:xfrm>
            <a:off x="70180" y="1156715"/>
            <a:ext cx="8986021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9"/>
            </p:custDataLst>
          </p:nvPr>
        </p:nvSpPr>
        <p:spPr>
          <a:xfrm>
            <a:off x="190472" y="1925880"/>
            <a:ext cx="1643085" cy="2044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/>
          <p:cNvSpPr/>
          <p:nvPr>
            <p:custDataLst>
              <p:tags r:id="rId10"/>
            </p:custDataLst>
          </p:nvPr>
        </p:nvSpPr>
        <p:spPr>
          <a:xfrm>
            <a:off x="190440" y="1944542"/>
            <a:ext cx="1643085" cy="584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Сферический</a:t>
            </a:r>
            <a:endParaRPr lang="en-IN" b="1" dirty="0"/>
          </a:p>
          <a:p>
            <a:pPr algn="ctr"/>
            <a:endParaRPr lang="en-US" b="1" dirty="0"/>
          </a:p>
        </p:txBody>
      </p:sp>
      <p:sp>
        <p:nvSpPr>
          <p:cNvPr id="36" name="Rectangle 35"/>
          <p:cNvSpPr/>
          <p:nvPr>
            <p:custDataLst>
              <p:tags r:id="rId11"/>
            </p:custDataLst>
          </p:nvPr>
        </p:nvSpPr>
        <p:spPr>
          <a:xfrm>
            <a:off x="1943064" y="1925880"/>
            <a:ext cx="1643085" cy="2044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/>
          <p:cNvSpPr/>
          <p:nvPr>
            <p:custDataLst>
              <p:tags r:id="rId12"/>
            </p:custDataLst>
          </p:nvPr>
        </p:nvSpPr>
        <p:spPr>
          <a:xfrm>
            <a:off x="1943064" y="1944542"/>
            <a:ext cx="1643085" cy="584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Конический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>
          <a:xfrm>
            <a:off x="5786419" y="1916548"/>
            <a:ext cx="1462635" cy="61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Опорный подшипник с адаптером </a:t>
            </a:r>
            <a:endParaRPr lang="en-IN" sz="1400" dirty="0">
              <a:solidFill>
                <a:schemeClr val="bg1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0" name="Rectangle 39"/>
          <p:cNvSpPr/>
          <p:nvPr>
            <p:custDataLst>
              <p:tags r:id="rId14"/>
            </p:custDataLst>
          </p:nvPr>
        </p:nvSpPr>
        <p:spPr>
          <a:xfrm>
            <a:off x="7357130" y="4070816"/>
            <a:ext cx="1481328" cy="2044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>
          <a:xfrm>
            <a:off x="7351134" y="4079404"/>
            <a:ext cx="1453896" cy="584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глубокой канавки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>
            <p:custDataLst>
              <p:tags r:id="rId16"/>
            </p:custDataLst>
          </p:nvPr>
        </p:nvSpPr>
        <p:spPr>
          <a:xfrm>
            <a:off x="5776519" y="4070816"/>
            <a:ext cx="1481328" cy="2044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>
          <a:xfrm>
            <a:off x="5796573" y="4091898"/>
            <a:ext cx="1453896" cy="584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Тип </a:t>
            </a:r>
            <a:r>
              <a:rPr lang="en-IN" b="1" dirty="0"/>
              <a:t>E </a:t>
            </a:r>
            <a:r>
              <a:rPr lang="en-IN" b="1" dirty="0" err="1"/>
              <a:t>Trb</a:t>
            </a:r>
            <a:endParaRPr lang="en-IN" b="1" dirty="0"/>
          </a:p>
          <a:p>
            <a:pPr algn="ctr"/>
            <a:endParaRPr lang="en-US" b="1" dirty="0"/>
          </a:p>
        </p:txBody>
      </p:sp>
      <p:sp>
        <p:nvSpPr>
          <p:cNvPr id="45" name="Rectangle 44"/>
          <p:cNvSpPr/>
          <p:nvPr>
            <p:custDataLst>
              <p:tags r:id="rId18"/>
            </p:custDataLst>
          </p:nvPr>
        </p:nvSpPr>
        <p:spPr>
          <a:xfrm>
            <a:off x="4171683" y="4115817"/>
            <a:ext cx="1453896" cy="584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Серия </a:t>
            </a:r>
            <a:r>
              <a:rPr lang="en-IN" b="1" dirty="0"/>
              <a:t>S</a:t>
            </a:r>
            <a:r>
              <a:rPr lang="ru-RU" b="1" dirty="0"/>
              <a:t>2000</a:t>
            </a:r>
            <a:endParaRPr lang="en-IN" b="1" dirty="0"/>
          </a:p>
          <a:p>
            <a:pPr algn="ctr"/>
            <a:endParaRPr lang="en-US" b="1" dirty="0"/>
          </a:p>
        </p:txBody>
      </p:sp>
      <p:sp>
        <p:nvSpPr>
          <p:cNvPr id="47" name="Rectangle 46"/>
          <p:cNvSpPr/>
          <p:nvPr>
            <p:custDataLst>
              <p:tags r:id="rId19"/>
            </p:custDataLst>
          </p:nvPr>
        </p:nvSpPr>
        <p:spPr>
          <a:xfrm>
            <a:off x="4152096" y="1943794"/>
            <a:ext cx="1482591" cy="584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Герметичный сферический</a:t>
            </a:r>
            <a:endParaRPr lang="en-US" b="1" dirty="0"/>
          </a:p>
        </p:txBody>
      </p:sp>
      <p:sp>
        <p:nvSpPr>
          <p:cNvPr id="48" name="Rectangle 47"/>
          <p:cNvSpPr/>
          <p:nvPr>
            <p:custDataLst>
              <p:tags r:id="rId20"/>
            </p:custDataLst>
          </p:nvPr>
        </p:nvSpPr>
        <p:spPr>
          <a:xfrm>
            <a:off x="190440" y="4080147"/>
            <a:ext cx="1643085" cy="2044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>
          <a:xfrm>
            <a:off x="190440" y="4098809"/>
            <a:ext cx="1633941" cy="584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Цилиндрический </a:t>
            </a:r>
            <a:endParaRPr lang="en-US" sz="1500" b="1" dirty="0"/>
          </a:p>
        </p:txBody>
      </p:sp>
      <p:pic>
        <p:nvPicPr>
          <p:cNvPr id="50" name="Picture 49" descr="spherical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09103" y="2546602"/>
            <a:ext cx="1606572" cy="1387494"/>
          </a:xfrm>
          <a:prstGeom prst="rect">
            <a:avLst/>
          </a:prstGeom>
        </p:spPr>
      </p:pic>
      <p:pic>
        <p:nvPicPr>
          <p:cNvPr id="53" name="Picture 52" descr="cylindrical_roller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32368" y="4700868"/>
            <a:ext cx="1569594" cy="1414613"/>
          </a:xfrm>
          <a:prstGeom prst="rect">
            <a:avLst/>
          </a:prstGeom>
        </p:spPr>
      </p:pic>
      <p:pic>
        <p:nvPicPr>
          <p:cNvPr id="56" name="Picture 55" descr="angular_contact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398949" y="2540337"/>
            <a:ext cx="1450075" cy="1409969"/>
          </a:xfrm>
          <a:prstGeom prst="rect">
            <a:avLst/>
          </a:prstGeom>
        </p:spPr>
      </p:pic>
      <p:pic>
        <p:nvPicPr>
          <p:cNvPr id="57" name="Picture 56" descr="pillow_block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783144" y="2556686"/>
            <a:ext cx="1465910" cy="14032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439" y="1457827"/>
            <a:ext cx="3405040" cy="468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Aharoni" pitchFamily="2" charset="-79"/>
              </a:rPr>
              <a:t>ОСНОВНЫЕ ПРОДУКТЫ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61427" y="1376200"/>
            <a:ext cx="4677031" cy="468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Aharoni" pitchFamily="2" charset="-79"/>
              </a:rPr>
              <a:t>Прочие продукты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6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620000" y="228600"/>
            <a:ext cx="1315201" cy="838200"/>
          </a:xfrm>
          <a:prstGeom prst="rect">
            <a:avLst/>
          </a:prstGeom>
          <a:noFill/>
        </p:spPr>
      </p:pic>
      <p:pic>
        <p:nvPicPr>
          <p:cNvPr id="38" name="Picture 37" descr="deep_groove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398949" y="4709238"/>
            <a:ext cx="1394238" cy="139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73" y="4709238"/>
            <a:ext cx="1452481" cy="139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06" y="4728861"/>
            <a:ext cx="1443581" cy="1395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83" y="2554277"/>
            <a:ext cx="1432829" cy="1394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96" y="2554277"/>
            <a:ext cx="1583155" cy="1379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3" y="2554277"/>
            <a:ext cx="1600922" cy="1377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13" y="4726301"/>
            <a:ext cx="1611521" cy="1405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3" y="4709237"/>
            <a:ext cx="1592858" cy="14161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7888" y="2519356"/>
            <a:ext cx="1465499" cy="1412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3BD27F-BD2F-7341-8C29-3FF3213F07B0}"/>
              </a:ext>
            </a:extLst>
          </p:cNvPr>
          <p:cNvSpPr txBox="1"/>
          <p:nvPr/>
        </p:nvSpPr>
        <p:spPr>
          <a:xfrm>
            <a:off x="1447800" y="6309545"/>
            <a:ext cx="6145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Широкий ассортимент продукции в одном месте …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		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Серия продуктов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37B01-B6B4-489E-91B5-4FFAC2A6BE4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295400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6953" y="1931967"/>
            <a:ext cx="1204929" cy="405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9057" y="1844824"/>
            <a:ext cx="1350981" cy="15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Сферический </a:t>
            </a:r>
            <a:r>
              <a:rPr lang="ru-RU" sz="1600" dirty="0" smtClean="0"/>
              <a:t>ролик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19057" y="3465513"/>
            <a:ext cx="1350981" cy="251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Конический ролик</a:t>
            </a:r>
            <a:endParaRPr lang="en-IN" dirty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30992" y="1788388"/>
            <a:ext cx="6389775" cy="1677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Spherical Roller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5627" y="1844824"/>
            <a:ext cx="633836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21304 to 21318            22205 to 22240                            22308 to 22334 </a:t>
            </a:r>
          </a:p>
          <a:p>
            <a:r>
              <a:rPr lang="en-US" sz="1400" dirty="0">
                <a:latin typeface="+mn-lt"/>
              </a:rPr>
              <a:t>23020 to 23060            23120 to 23134                            23218 to 23230 </a:t>
            </a:r>
          </a:p>
          <a:p>
            <a:r>
              <a:rPr lang="en-US" sz="1400" dirty="0">
                <a:latin typeface="+mn-lt"/>
              </a:rPr>
              <a:t>24020 to 24040            24120 to 24130 </a:t>
            </a:r>
          </a:p>
          <a:p>
            <a:r>
              <a:rPr lang="ru-RU" sz="1300" dirty="0"/>
              <a:t>Доступен с зазором </a:t>
            </a:r>
            <a:r>
              <a:rPr lang="en-IN" sz="1300" dirty="0"/>
              <a:t>C</a:t>
            </a:r>
            <a:r>
              <a:rPr lang="ru-RU" sz="1300" dirty="0"/>
              <a:t>2, </a:t>
            </a:r>
            <a:r>
              <a:rPr lang="en-IN" sz="1300" dirty="0"/>
              <a:t>C</a:t>
            </a:r>
            <a:r>
              <a:rPr lang="ru-RU" sz="1300" dirty="0"/>
              <a:t>3 и </a:t>
            </a:r>
            <a:r>
              <a:rPr lang="en-IN" sz="1300" dirty="0"/>
              <a:t>C</a:t>
            </a:r>
            <a:r>
              <a:rPr lang="ru-RU" sz="1300" dirty="0"/>
              <a:t>4 </a:t>
            </a:r>
            <a:endParaRPr lang="en-IN" sz="1300" dirty="0"/>
          </a:p>
          <a:p>
            <a:r>
              <a:rPr lang="ru-RU" sz="1300" dirty="0"/>
              <a:t>Отверстие </a:t>
            </a:r>
            <a:r>
              <a:rPr lang="en-IN" sz="1300" dirty="0"/>
              <a:t>K</a:t>
            </a:r>
            <a:r>
              <a:rPr lang="ru-RU" sz="1300" dirty="0"/>
              <a:t>, конструкция, эквивалентная </a:t>
            </a:r>
            <a:r>
              <a:rPr lang="en-IN" sz="1300" dirty="0"/>
              <a:t>FAG</a:t>
            </a:r>
            <a:r>
              <a:rPr lang="ru-RU" sz="1300" dirty="0"/>
              <a:t> типа </a:t>
            </a:r>
            <a:r>
              <a:rPr lang="en-IN" sz="1300" dirty="0"/>
              <a:t>E</a:t>
            </a:r>
            <a:r>
              <a:rPr lang="ru-RU" sz="1300" dirty="0"/>
              <a:t>, 2</a:t>
            </a:r>
            <a:r>
              <a:rPr lang="en-IN" sz="1300" dirty="0"/>
              <a:t>RS</a:t>
            </a:r>
            <a:r>
              <a:rPr lang="ru-RU" sz="1300" dirty="0"/>
              <a:t> и латунный сепаратор по запросу </a:t>
            </a:r>
            <a:endParaRPr lang="en-IN" sz="1300" dirty="0"/>
          </a:p>
          <a:p>
            <a:r>
              <a:rPr lang="ru-RU" sz="1400" dirty="0"/>
              <a:t>Производственная мощность – 60 000 штук в месяц</a:t>
            </a:r>
            <a:endParaRPr lang="en-IN" sz="1400" dirty="0"/>
          </a:p>
          <a:p>
            <a:endParaRPr lang="en-US" sz="14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2603" y="3465513"/>
            <a:ext cx="6389775" cy="25193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Spherical Roller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6433" y="3762692"/>
            <a:ext cx="622211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30202 to 30230                           32205 to 32232                           32303 to 32322</a:t>
            </a:r>
          </a:p>
          <a:p>
            <a:r>
              <a:rPr lang="en-US" sz="1400" dirty="0">
                <a:latin typeface="+mn-lt"/>
              </a:rPr>
              <a:t>31303 to 31320                           32004 to 32040                           30302 to 30322 </a:t>
            </a:r>
          </a:p>
          <a:p>
            <a:r>
              <a:rPr lang="en-US" sz="1400" dirty="0">
                <a:latin typeface="+mn-lt"/>
              </a:rPr>
              <a:t>33008 to 33022                           33108 to 33122                           33205 to 33220 </a:t>
            </a:r>
          </a:p>
          <a:p>
            <a:pPr marL="115888" lvl="0" indent="-115888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ru-RU" sz="1400" dirty="0">
                <a:latin typeface="+mn-lt"/>
              </a:rPr>
              <a:t>Двойная </a:t>
            </a:r>
            <a:r>
              <a:rPr lang="ru-RU" sz="1400" dirty="0" smtClean="0">
                <a:latin typeface="+mn-lt"/>
              </a:rPr>
              <a:t>чаш</a:t>
            </a:r>
            <a:r>
              <a:rPr lang="ru-RU" sz="1400" dirty="0">
                <a:latin typeface="+mn-lt"/>
              </a:rPr>
              <a:t>к</a:t>
            </a:r>
            <a:r>
              <a:rPr lang="ru-RU" sz="1400" dirty="0" smtClean="0">
                <a:latin typeface="+mn-lt"/>
              </a:rPr>
              <a:t>а </a:t>
            </a:r>
            <a:r>
              <a:rPr lang="ru-RU" sz="1400" dirty="0">
                <a:latin typeface="+mn-lt"/>
              </a:rPr>
              <a:t>(TDO) и двойной конус (TDI</a:t>
            </a:r>
            <a:r>
              <a:rPr lang="ru-RU" sz="1400" dirty="0" smtClean="0">
                <a:latin typeface="+mn-lt"/>
              </a:rPr>
              <a:t>)</a:t>
            </a:r>
          </a:p>
          <a:p>
            <a:pPr marL="115888" lvl="0" indent="-115888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1400" dirty="0" smtClean="0">
                <a:latin typeface="+mn-lt"/>
              </a:rPr>
              <a:t>EL</a:t>
            </a:r>
            <a:r>
              <a:rPr lang="en-US" sz="1400" dirty="0">
                <a:latin typeface="+mn-lt"/>
              </a:rPr>
              <a:t>, LL, L, LM , M, HM, H, HH, EH</a:t>
            </a:r>
          </a:p>
          <a:p>
            <a:pPr marL="115888" lvl="0" indent="-115888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ru-RU" sz="1400" dirty="0"/>
              <a:t>Комплект 401-Комплект 444 </a:t>
            </a:r>
            <a:r>
              <a:rPr lang="ru-RU" sz="1400" dirty="0" smtClean="0"/>
              <a:t>комплектов </a:t>
            </a:r>
            <a:r>
              <a:rPr lang="ru-RU" sz="1400" dirty="0"/>
              <a:t>колесных подшипников </a:t>
            </a:r>
            <a:endParaRPr lang="ru-RU" sz="1400" dirty="0" smtClean="0"/>
          </a:p>
          <a:p>
            <a:r>
              <a:rPr lang="ru-RU" sz="1400" dirty="0" smtClean="0"/>
              <a:t>Взаимозаменяемые </a:t>
            </a:r>
            <a:r>
              <a:rPr lang="ru-RU" sz="1400" dirty="0"/>
              <a:t>дюймовые конические роликоподшипники</a:t>
            </a:r>
            <a:endParaRPr lang="en-IN" sz="1400" dirty="0"/>
          </a:p>
          <a:p>
            <a:pPr marL="115888" lvl="0" indent="-115888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ru-RU" sz="1400" dirty="0"/>
              <a:t>Производственная мощность – 160 000 шт. в месяц</a:t>
            </a:r>
            <a:endParaRPr lang="en-US" sz="1200" dirty="0"/>
          </a:p>
        </p:txBody>
      </p:sp>
      <p:pic>
        <p:nvPicPr>
          <p:cNvPr id="23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15201" cy="838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Дальновидность</a:t>
            </a:r>
            <a:endParaRPr lang="en-IN" dirty="0"/>
          </a:p>
          <a:p>
            <a:pPr lvl="0"/>
            <a:r>
              <a:rPr lang="ru-RU" dirty="0"/>
              <a:t>Предыстория и </a:t>
            </a:r>
            <a:r>
              <a:rPr lang="ru-RU" dirty="0" smtClean="0"/>
              <a:t>ключевые </a:t>
            </a:r>
            <a:r>
              <a:rPr lang="ru-RU" dirty="0"/>
              <a:t>факты</a:t>
            </a:r>
            <a:endParaRPr lang="en-IN" dirty="0"/>
          </a:p>
          <a:p>
            <a:pPr lvl="0"/>
            <a:r>
              <a:rPr lang="ru-RU" dirty="0"/>
              <a:t>Философия успеха </a:t>
            </a:r>
            <a:r>
              <a:rPr lang="en-IN" dirty="0"/>
              <a:t>BMI</a:t>
            </a:r>
          </a:p>
          <a:p>
            <a:pPr lvl="0"/>
            <a:r>
              <a:rPr lang="ru-RU" dirty="0"/>
              <a:t>Ассортимент продукции</a:t>
            </a:r>
            <a:endParaRPr lang="en-IN" dirty="0"/>
          </a:p>
          <a:p>
            <a:pPr lvl="0"/>
            <a:r>
              <a:rPr lang="ru-RU" dirty="0"/>
              <a:t>Производство / Процесс обеспечения качества</a:t>
            </a:r>
            <a:endParaRPr lang="en-IN" dirty="0"/>
          </a:p>
          <a:p>
            <a:pPr lvl="0"/>
            <a:r>
              <a:rPr lang="ru-RU" dirty="0"/>
              <a:t>Обслуживаемые отрасли</a:t>
            </a:r>
            <a:endParaRPr lang="en-IN" dirty="0"/>
          </a:p>
          <a:p>
            <a:r>
              <a:rPr lang="ru-RU" dirty="0"/>
              <a:t>Клиенты и местоположения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99979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ru-RU" sz="4100" b="1" dirty="0" smtClean="0">
                <a:solidFill>
                  <a:schemeClr val="accent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Повестка дня</a:t>
            </a:r>
            <a:endParaRPr lang="en-IN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17947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	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Серия 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продуктов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37B01-B6B4-489E-91B5-4FFAC2A6BE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295400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6953" y="1384272"/>
            <a:ext cx="1204929" cy="52943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9057" y="1493811"/>
            <a:ext cx="1350981" cy="730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Цилиндрич-еские подшипники</a:t>
            </a:r>
            <a:endParaRPr lang="en-IN" sz="1400" dirty="0"/>
          </a:p>
        </p:txBody>
      </p:sp>
      <p:sp>
        <p:nvSpPr>
          <p:cNvPr id="16" name="Rectangle 15"/>
          <p:cNvSpPr/>
          <p:nvPr/>
        </p:nvSpPr>
        <p:spPr>
          <a:xfrm>
            <a:off x="519057" y="2443150"/>
            <a:ext cx="1350981" cy="730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Угловой </a:t>
            </a:r>
            <a:r>
              <a:rPr lang="ru-RU" sz="1600" dirty="0" smtClean="0"/>
              <a:t>контактный подшипники</a:t>
            </a:r>
            <a:endParaRPr lang="en-IN" sz="1600" dirty="0"/>
          </a:p>
        </p:txBody>
      </p:sp>
      <p:sp>
        <p:nvSpPr>
          <p:cNvPr id="17" name="Rectangle 16"/>
          <p:cNvSpPr/>
          <p:nvPr/>
        </p:nvSpPr>
        <p:spPr>
          <a:xfrm>
            <a:off x="519057" y="3355974"/>
            <a:ext cx="1350981" cy="715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Упорные шарикоподшипники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052603" y="1493813"/>
            <a:ext cx="6389775" cy="730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Spherical Roller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2603" y="2443150"/>
            <a:ext cx="6389775" cy="730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eaLnBrk="0" hangingPunct="0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Серии 72, 73, 32 и 33 доступны в ZZ и 2RS </a:t>
            </a:r>
          </a:p>
          <a:p>
            <a:pPr marL="0" lvl="1" eaLnBrk="0" hangingPunct="0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Серии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ALS 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и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AMS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2603" y="3355975"/>
            <a:ext cx="6389775" cy="730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Spherical Roller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9116" y="3475020"/>
            <a:ext cx="6243723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hangingPunct="0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</a:pPr>
            <a:r>
              <a:rPr lang="ru-RU" sz="1400" dirty="0">
                <a:latin typeface="+mn-lt"/>
              </a:rPr>
              <a:t>серий 511,512,513 и 514. Серии FT, LT и </a:t>
            </a:r>
            <a:r>
              <a:rPr lang="ru-RU" sz="1400" dirty="0" smtClean="0">
                <a:latin typeface="+mn-lt"/>
              </a:rPr>
              <a:t>XLT</a:t>
            </a:r>
          </a:p>
          <a:p>
            <a:pPr marL="0" lvl="1" eaLnBrk="0" hangingPunct="0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</a:pPr>
            <a:r>
              <a:rPr lang="ru-RU" sz="1400" dirty="0"/>
              <a:t>Латунный </a:t>
            </a:r>
            <a:r>
              <a:rPr lang="ru-RU" sz="1400" dirty="0" smtClean="0"/>
              <a:t>сеператор </a:t>
            </a:r>
            <a:r>
              <a:rPr lang="ru-RU" sz="1400" dirty="0"/>
              <a:t>доступен по запросу </a:t>
            </a:r>
            <a:endParaRPr lang="en-US" sz="1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2603" y="1530324"/>
            <a:ext cx="5988132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hangingPunct="0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</a:pPr>
            <a:r>
              <a:rPr lang="en-US" sz="1400" dirty="0">
                <a:latin typeface="+mn-lt"/>
              </a:rPr>
              <a:t>N, NJ, NU, NUP</a:t>
            </a:r>
          </a:p>
          <a:p>
            <a:pPr marL="0" lvl="1" eaLnBrk="0" hangingPunct="0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</a:pPr>
            <a:r>
              <a:rPr lang="ru-RU" sz="1400" dirty="0">
                <a:latin typeface="+mn-lt"/>
              </a:rPr>
              <a:t>Серии </a:t>
            </a:r>
            <a:r>
              <a:rPr lang="en-US" sz="1400" dirty="0">
                <a:latin typeface="+mn-lt"/>
              </a:rPr>
              <a:t>NCF </a:t>
            </a:r>
            <a:r>
              <a:rPr lang="ru-RU" sz="1400" dirty="0">
                <a:latin typeface="+mn-lt"/>
              </a:rPr>
              <a:t>и </a:t>
            </a:r>
            <a:r>
              <a:rPr lang="en-US" sz="1400" dirty="0" smtClean="0">
                <a:latin typeface="+mn-lt"/>
              </a:rPr>
              <a:t>SL</a:t>
            </a:r>
            <a:endParaRPr lang="ru-RU" sz="1400" dirty="0" smtClean="0">
              <a:latin typeface="+mn-lt"/>
            </a:endParaRPr>
          </a:p>
          <a:p>
            <a:pPr marL="0" lvl="1" eaLnBrk="0" hangingPunct="0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</a:pPr>
            <a:r>
              <a:rPr lang="ru-RU" sz="1400" dirty="0">
                <a:latin typeface="+mn-lt"/>
              </a:rPr>
              <a:t>Производственная мощность – 25 000 штук в месяц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19057" y="4217320"/>
            <a:ext cx="1350981" cy="70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Самоустанавливающиеся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2052603" y="4217320"/>
            <a:ext cx="6389775" cy="730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Spherical Roller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9116" y="4351333"/>
            <a:ext cx="624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Серии 12,13,22 и 23</a:t>
            </a:r>
            <a:endParaRPr lang="en-IN" sz="1400" dirty="0"/>
          </a:p>
          <a:p>
            <a:r>
              <a:rPr lang="ru-RU" sz="1400" dirty="0">
                <a:latin typeface="+mn-lt"/>
              </a:rPr>
              <a:t>Серии </a:t>
            </a:r>
            <a:r>
              <a:rPr lang="en-US" sz="1400" dirty="0">
                <a:latin typeface="+mn-lt"/>
              </a:rPr>
              <a:t>RL </a:t>
            </a:r>
            <a:r>
              <a:rPr lang="ru-RU" sz="1400" dirty="0">
                <a:latin typeface="+mn-lt"/>
              </a:rPr>
              <a:t>и </a:t>
            </a:r>
            <a:r>
              <a:rPr lang="en-US" sz="1400" dirty="0">
                <a:latin typeface="+mn-lt"/>
              </a:rPr>
              <a:t>RM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9057" y="5072086"/>
            <a:ext cx="1350981" cy="730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глубокой канавки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52603" y="5072086"/>
            <a:ext cx="6389775" cy="730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Spherical Roller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89116" y="5191131"/>
            <a:ext cx="624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Серии 12,13,22 и 23</a:t>
            </a:r>
          </a:p>
          <a:p>
            <a:r>
              <a:rPr lang="ru-RU" sz="1400" dirty="0">
                <a:latin typeface="+mn-lt"/>
              </a:rPr>
              <a:t>Серии RL и RM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9057" y="5948397"/>
            <a:ext cx="1350981" cy="693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Подшипнковые узлы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52603" y="5911884"/>
            <a:ext cx="6389775" cy="7302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Spherical Roller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5629" y="6021423"/>
            <a:ext cx="6243723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hangingPunct="0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</a:pPr>
            <a:r>
              <a:rPr lang="ru-RU" sz="1400" dirty="0">
                <a:latin typeface="+mn-lt"/>
              </a:rPr>
              <a:t>Серии </a:t>
            </a:r>
            <a:r>
              <a:rPr lang="en-US" sz="1400" dirty="0">
                <a:latin typeface="+mn-lt"/>
              </a:rPr>
              <a:t>UC, UCP, UCF </a:t>
            </a:r>
            <a:r>
              <a:rPr lang="ru-RU" sz="1400" dirty="0">
                <a:latin typeface="+mn-lt"/>
              </a:rPr>
              <a:t>и </a:t>
            </a:r>
            <a:r>
              <a:rPr lang="en-US" sz="1400" dirty="0">
                <a:latin typeface="+mn-lt"/>
              </a:rPr>
              <a:t>SB </a:t>
            </a:r>
          </a:p>
          <a:p>
            <a:pPr marL="0" lvl="1" eaLnBrk="0" hangingPunct="0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</a:pPr>
            <a:r>
              <a:rPr lang="ru-RU" sz="1400" dirty="0">
                <a:latin typeface="+mn-lt"/>
              </a:rPr>
              <a:t>Серии </a:t>
            </a:r>
            <a:r>
              <a:rPr lang="en-US" sz="1400" dirty="0">
                <a:latin typeface="+mn-lt"/>
              </a:rPr>
              <a:t>S&amp; XLJ</a:t>
            </a:r>
          </a:p>
        </p:txBody>
      </p:sp>
      <p:pic>
        <p:nvPicPr>
          <p:cNvPr id="33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15201" cy="838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79" y="872265"/>
            <a:ext cx="7326417" cy="1297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НЕСТАНДАРТНЫЙ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/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ИЗГОТОВЛЕННЫЙ 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НА </a:t>
            </a:r>
            <a:r>
              <a:rPr lang="ru-RU" sz="3200" b="1" dirty="0" smtClean="0">
                <a:solidFill>
                  <a:schemeClr val="accent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ЗАКАЗ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/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СПЕЦИАЛЬНЫЙ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ПОДШИПНИК</a:t>
            </a:r>
            <a:endParaRPr lang="en-IN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9638"/>
            <a:ext cx="4040188" cy="63976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Комбинированные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подшипники</a:t>
            </a:r>
            <a:endParaRPr lang="en-I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564" y="2135538"/>
            <a:ext cx="3671236" cy="63976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Для планетарных коробок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передач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B910-1224-4916-B6C0-6530B7EDDE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2" y="3276202"/>
            <a:ext cx="3891915" cy="2594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64" y="3276202"/>
            <a:ext cx="3300696" cy="2200464"/>
          </a:xfrm>
          <a:prstGeom prst="rect">
            <a:avLst/>
          </a:prstGeom>
        </p:spPr>
      </p:pic>
      <p:pic>
        <p:nvPicPr>
          <p:cNvPr id="11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28600"/>
            <a:ext cx="1315201" cy="8382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>
            <p:custDataLst>
              <p:tags r:id="rId1"/>
            </p:custDataLst>
          </p:nvPr>
        </p:nvCxnSpPr>
        <p:spPr>
          <a:xfrm>
            <a:off x="81779" y="2057400"/>
            <a:ext cx="8986021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3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7696200" cy="10415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СПЕЦИАЛЬНЫЕ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ПОДШИПНИКИ ДЛЯ СТАЛЕЛИТЕЙНЫХ ЗАВОДОВ</a:t>
            </a:r>
            <a:r>
              <a:rPr lang="ru-RU" sz="3600" b="1" dirty="0" smtClean="0">
                <a:solidFill>
                  <a:schemeClr val="accent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en-IN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282424" y="1850417"/>
            <a:ext cx="3298976" cy="72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ПОДШИПНИКИ ВЫРАВНИВАТЕЛЯ</a:t>
            </a:r>
            <a:endParaRPr lang="en-IN" sz="24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" y="2686630"/>
            <a:ext cx="2758525" cy="1839017"/>
          </a:xfrm>
          <a:prstGeom prst="rect">
            <a:avLst/>
          </a:prstGeom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3578304" y="1837283"/>
            <a:ext cx="3047999" cy="94125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ОПОРНЫЙ РОЛИКОПОДШИПНИК </a:t>
            </a:r>
            <a:endParaRPr lang="en-IN" sz="20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39" y="2685487"/>
            <a:ext cx="2857501" cy="1905000"/>
          </a:xfrm>
          <a:prstGeom prst="rect">
            <a:avLst/>
          </a:prstGeom>
        </p:spPr>
      </p:pic>
      <p:sp>
        <p:nvSpPr>
          <p:cNvPr id="10" name="Text Placeholder 9"/>
          <p:cNvSpPr txBox="1">
            <a:spLocks/>
          </p:cNvSpPr>
          <p:nvPr/>
        </p:nvSpPr>
        <p:spPr>
          <a:xfrm>
            <a:off x="6866611" y="1830991"/>
            <a:ext cx="2212052" cy="12223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АГЛОФАБРИКИ СТУПИЧНЫХ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ПОДШИПНИКОВ</a:t>
            </a:r>
            <a:endParaRPr lang="en-IN" sz="20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55" y="3075170"/>
            <a:ext cx="2514600" cy="1676400"/>
          </a:xfrm>
          <a:prstGeom prst="rect">
            <a:avLst/>
          </a:prstGeom>
        </p:spPr>
      </p:pic>
      <p:pic>
        <p:nvPicPr>
          <p:cNvPr id="12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28600"/>
            <a:ext cx="1315201" cy="83820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>
            <p:custDataLst>
              <p:tags r:id="rId1"/>
            </p:custDataLst>
          </p:nvPr>
        </p:nvCxnSpPr>
        <p:spPr>
          <a:xfrm>
            <a:off x="70180" y="1828800"/>
            <a:ext cx="8986021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D85BB40B-AFB1-A0A7-F6BC-B2C03F947F27}"/>
              </a:ext>
            </a:extLst>
          </p:cNvPr>
          <p:cNvSpPr txBox="1">
            <a:spLocks/>
          </p:cNvSpPr>
          <p:nvPr/>
        </p:nvSpPr>
        <p:spPr bwMode="auto">
          <a:xfrm>
            <a:off x="152400" y="4741069"/>
            <a:ext cx="3429000" cy="33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ПРУЖИННЫЕ ПОДШИПНИКИ</a:t>
            </a:r>
            <a:endParaRPr lang="en-IN" sz="20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69340"/>
            <a:ext cx="3172507" cy="17106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86738" y="4792360"/>
            <a:ext cx="277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CARB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ПОДШИПНИКИ</a:t>
            </a:r>
            <a:endParaRPr lang="en-IN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55" y="5096572"/>
            <a:ext cx="2667000" cy="16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8" y="785019"/>
            <a:ext cx="91440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Специальные подшипники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для бетоносмесителей</a:t>
            </a:r>
            <a:endParaRPr lang="en-IN" sz="32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F051E-EDF1-41EE-BC17-A1C884D6C2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2557"/>
            <a:ext cx="3489960" cy="2326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65" y="2672557"/>
            <a:ext cx="3608070" cy="2405380"/>
          </a:xfrm>
          <a:prstGeom prst="rect">
            <a:avLst/>
          </a:prstGeom>
        </p:spPr>
      </p:pic>
      <p:pic>
        <p:nvPicPr>
          <p:cNvPr id="8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28600"/>
            <a:ext cx="1315201" cy="8382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>
            <p:custDataLst>
              <p:tags r:id="rId1"/>
            </p:custDataLst>
          </p:nvPr>
        </p:nvCxnSpPr>
        <p:spPr>
          <a:xfrm>
            <a:off x="70180" y="1828800"/>
            <a:ext cx="8986021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1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014623" cy="16922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Коррозионностойкие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опорные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подшипники</a:t>
            </a:r>
            <a:endParaRPr lang="en-IN" sz="3400" b="1" dirty="0">
              <a:solidFill>
                <a:schemeClr val="accent5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9067799" cy="6397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Специальное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покрытие корпуса для защиты от коррозии</a:t>
            </a:r>
            <a:endParaRPr lang="en-IN" sz="2000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72" y="3145631"/>
            <a:ext cx="3082528" cy="2055019"/>
          </a:xfrm>
        </p:spPr>
      </p:pic>
      <p:pic>
        <p:nvPicPr>
          <p:cNvPr id="9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05621"/>
            <a:ext cx="4110037" cy="2740025"/>
          </a:xfrm>
          <a:prstGeom prst="rect">
            <a:avLst/>
          </a:prstGeom>
        </p:spPr>
      </p:pic>
      <p:pic>
        <p:nvPicPr>
          <p:cNvPr id="8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222" y="438150"/>
            <a:ext cx="986401" cy="62865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>
            <p:custDataLst>
              <p:tags r:id="rId1"/>
            </p:custDataLst>
          </p:nvPr>
        </p:nvCxnSpPr>
        <p:spPr>
          <a:xfrm>
            <a:off x="70180" y="1524000"/>
            <a:ext cx="8986021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04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32206D-5AE6-5D79-5BC6-78033C0A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ФЛАНЦЕВЫЙ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КОРПУС 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CSPF 205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D7B893-7389-540C-69CD-A43A790E6D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Широко используется в пресс-подборщиках и других сельскохозяйственных машинах</a:t>
            </a:r>
          </a:p>
          <a:p>
            <a:pPr marL="0" indent="0">
              <a:buNone/>
            </a:pPr>
            <a:endParaRPr lang="en-IN" b="1" dirty="0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Повышенная коррозионная стойкость ввиду оцинкованной листовой стали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3733800" cy="2489200"/>
          </a:xfr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5B03CA-101A-029D-8496-6A0299C5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F051E-EDF1-41EE-BC17-A1C884D6C2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7" name="Straight Connector 6"/>
          <p:cNvCxnSpPr/>
          <p:nvPr>
            <p:custDataLst>
              <p:tags r:id="rId1"/>
            </p:custDataLst>
          </p:nvPr>
        </p:nvCxnSpPr>
        <p:spPr>
          <a:xfrm>
            <a:off x="381000" y="1295400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286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701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953" y="662081"/>
            <a:ext cx="8288397" cy="811213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 Корпусные подшипниковые узлы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37B01-B6B4-489E-91B5-4FFAC2A6BE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6953" y="1295400"/>
            <a:ext cx="8612247" cy="158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9057" y="1844824"/>
            <a:ext cx="1350981" cy="15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Сферические узлы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519057" y="3465513"/>
            <a:ext cx="1350981" cy="163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Конические узлы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2052603" y="1844823"/>
            <a:ext cx="4195797" cy="1511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Spherical Roller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5629" y="1936574"/>
            <a:ext cx="41227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  <a:cs typeface="+mn-cs"/>
              </a:rPr>
              <a:t>Узлы, размещенные на сферических </a:t>
            </a:r>
            <a:r>
              <a:rPr lang="ru-RU" dirty="0" smtClean="0">
                <a:latin typeface="+mn-lt"/>
                <a:cs typeface="+mn-cs"/>
              </a:rPr>
              <a:t>роликоподшипниках</a:t>
            </a:r>
            <a:endParaRPr lang="en-IN" dirty="0" smtClean="0">
              <a:latin typeface="+mn-lt"/>
              <a:cs typeface="+mn-cs"/>
            </a:endParaRPr>
          </a:p>
          <a:p>
            <a:r>
              <a:rPr lang="ru-RU" sz="1600" dirty="0" smtClean="0"/>
              <a:t>Эквивалентная серия </a:t>
            </a:r>
            <a:r>
              <a:rPr lang="en-IN" sz="1600" dirty="0" smtClean="0"/>
              <a:t>Dodge S</a:t>
            </a:r>
            <a:r>
              <a:rPr lang="ru-RU" sz="1600" dirty="0" smtClean="0"/>
              <a:t>2000</a:t>
            </a:r>
            <a:endParaRPr lang="en-IN" sz="1600" dirty="0" smtClean="0"/>
          </a:p>
          <a:p>
            <a:r>
              <a:rPr lang="ru-RU" sz="1600" dirty="0" smtClean="0"/>
              <a:t>Серия </a:t>
            </a:r>
            <a:r>
              <a:rPr lang="en-IN" sz="1600" dirty="0" smtClean="0"/>
              <a:t>SKF SYR</a:t>
            </a:r>
          </a:p>
          <a:p>
            <a:r>
              <a:rPr lang="en-IN" sz="1600" dirty="0" err="1" smtClean="0"/>
              <a:t>Linkbelt</a:t>
            </a:r>
            <a:r>
              <a:rPr lang="ru-RU" sz="1600" dirty="0" smtClean="0"/>
              <a:t> </a:t>
            </a:r>
            <a:r>
              <a:rPr lang="ru-RU" sz="1600" dirty="0"/>
              <a:t>серии </a:t>
            </a:r>
            <a:r>
              <a:rPr lang="en-IN" sz="1600" dirty="0"/>
              <a:t>PB</a:t>
            </a:r>
            <a:r>
              <a:rPr lang="ru-RU" sz="1600" dirty="0"/>
              <a:t>22000</a:t>
            </a:r>
            <a:endParaRPr lang="en-IN" sz="1600" dirty="0"/>
          </a:p>
          <a:p>
            <a:endParaRPr lang="en-US" sz="14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0077" y="3465513"/>
            <a:ext cx="4195797" cy="16398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Узлы с коническими роликоподшипниками (тип E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dirty="0">
                <a:solidFill>
                  <a:schemeClr val="tx1"/>
                </a:solidFill>
              </a:rPr>
              <a:t>Эквивалентная серия </a:t>
            </a:r>
            <a:r>
              <a:rPr lang="en-US" dirty="0">
                <a:solidFill>
                  <a:schemeClr val="tx1"/>
                </a:solidFill>
              </a:rPr>
              <a:t>Dodge </a:t>
            </a:r>
            <a:r>
              <a:rPr lang="en-US" dirty="0" smtClean="0">
                <a:solidFill>
                  <a:schemeClr val="tx1"/>
                </a:solidFill>
              </a:rPr>
              <a:t>P2B-E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Серия </a:t>
            </a:r>
            <a:r>
              <a:rPr lang="en-US" dirty="0">
                <a:solidFill>
                  <a:schemeClr val="tx1"/>
                </a:solidFill>
              </a:rPr>
              <a:t>SKF </a:t>
            </a:r>
            <a:r>
              <a:rPr lang="en-US" dirty="0" smtClean="0">
                <a:solidFill>
                  <a:schemeClr val="tx1"/>
                </a:solidFill>
              </a:rPr>
              <a:t>SYE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Linkbelt</a:t>
            </a:r>
            <a:r>
              <a:rPr lang="en-US" dirty="0">
                <a:solidFill>
                  <a:schemeClr val="tx1"/>
                </a:solidFill>
              </a:rPr>
              <a:t> PEB22000</a:t>
            </a:r>
            <a:r>
              <a:rPr lang="en-US" dirty="0" smtClean="0">
                <a:solidFill>
                  <a:schemeClr val="lt1"/>
                </a:solidFill>
              </a:rPr>
              <a:t>Series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23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15201" cy="8382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1D2448-1E07-7EAB-2F03-0C7EA39FB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65" y="3451565"/>
            <a:ext cx="2677122" cy="1650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19572A-D24C-CC98-082D-33980376C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52" y="1701688"/>
            <a:ext cx="2713035" cy="165065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22A1D6-4A39-52CE-ED2C-A45412C3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90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Карданные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чашки 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C4D70F-6247-4264-BCC2-47ECB5C41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68500"/>
            <a:ext cx="3868340" cy="823912"/>
          </a:xfrm>
        </p:spPr>
        <p:txBody>
          <a:bodyPr/>
          <a:lstStyle/>
          <a:p>
            <a:r>
              <a:rPr lang="ru-RU" sz="3200" dirty="0" smtClean="0"/>
              <a:t>УТП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C9AA4B-C8B1-D36F-E8D6-7F7EA24F4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792412"/>
            <a:ext cx="3868340" cy="3684588"/>
          </a:xfrm>
        </p:spPr>
        <p:txBody>
          <a:bodyPr/>
          <a:lstStyle/>
          <a:p>
            <a:r>
              <a:rPr lang="ru-RU" dirty="0"/>
              <a:t>Ролики с логарифмической головкой для оптимального распределения нагрузки </a:t>
            </a:r>
            <a:endParaRPr lang="ru-RU" dirty="0" smtClean="0"/>
          </a:p>
          <a:p>
            <a:r>
              <a:rPr lang="ru-RU" dirty="0"/>
              <a:t>Закаленные чашки из материала корпуса 16</a:t>
            </a:r>
            <a:r>
              <a:rPr lang="en-IN" dirty="0" err="1"/>
              <a:t>MnCr</a:t>
            </a:r>
            <a:r>
              <a:rPr lang="ru-RU" dirty="0"/>
              <a:t>5 </a:t>
            </a:r>
            <a:endParaRPr lang="ru-RU" dirty="0" smtClean="0"/>
          </a:p>
          <a:p>
            <a:r>
              <a:rPr lang="ru-RU" dirty="0"/>
              <a:t>Холодная ковка для увеличения срока службы и производительности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B4FA26-7BD6-6647-9553-E32482A8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B910-1224-4916-B6C0-6530B7EDDE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7CA3334-3132-38A1-18C3-71247729E02A}"/>
              </a:ext>
            </a:extLst>
          </p:cNvPr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hrenik\Desktop\BMI LOGO WITH R.jpg">
            <a:extLst>
              <a:ext uri="{FF2B5EF4-FFF2-40B4-BE49-F238E27FC236}">
                <a16:creationId xmlns="" xmlns:a16="http://schemas.microsoft.com/office/drawing/2014/main" id="{96290326-7117-EF84-2F61-325BAE7F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16296"/>
            <a:ext cx="3886200" cy="50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18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6E0913-E932-1E85-B0E7-6F6C9E54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469108"/>
            <a:ext cx="7886700" cy="108267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Подшипники с токовой изоляцией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840EAB-2E18-C759-55DE-CD9617A26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УТП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A9E550-3985-8896-1698-3669C5267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err="1"/>
              <a:t>Меньшие</a:t>
            </a:r>
            <a:r>
              <a:rPr lang="en-IN" dirty="0"/>
              <a:t> </a:t>
            </a:r>
            <a:r>
              <a:rPr lang="en-IN" dirty="0" err="1"/>
              <a:t>партии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err="1"/>
              <a:t>Более</a:t>
            </a:r>
            <a:r>
              <a:rPr lang="en-IN" dirty="0"/>
              <a:t> </a:t>
            </a:r>
            <a:r>
              <a:rPr lang="en-IN" dirty="0" err="1"/>
              <a:t>быстрая</a:t>
            </a:r>
            <a:r>
              <a:rPr lang="en-IN" dirty="0"/>
              <a:t> </a:t>
            </a:r>
            <a:r>
              <a:rPr lang="en-IN" dirty="0" err="1"/>
              <a:t>доставка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err="1"/>
              <a:t>Изоляция</a:t>
            </a:r>
            <a:r>
              <a:rPr lang="en-IN" dirty="0"/>
              <a:t> </a:t>
            </a:r>
            <a:r>
              <a:rPr lang="en-IN" dirty="0" err="1"/>
              <a:t>до</a:t>
            </a:r>
            <a:r>
              <a:rPr lang="en-IN" dirty="0"/>
              <a:t> 3000 В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58954"/>
            <a:ext cx="3887788" cy="2591858"/>
          </a:xfr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01F845-D72F-4410-95FA-F6F92F4E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B910-1224-4916-B6C0-6530B7EDDE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2" descr="C:\Users\Shrenik\Desktop\BMI LOGO WITH R.jpg">
            <a:extLst>
              <a:ext uri="{FF2B5EF4-FFF2-40B4-BE49-F238E27FC236}">
                <a16:creationId xmlns="" xmlns:a16="http://schemas.microsoft.com/office/drawing/2014/main" id="{96290326-7117-EF84-2F61-325BAE7F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7CA3334-3132-38A1-18C3-71247729E02A}"/>
              </a:ext>
            </a:extLst>
          </p:cNvPr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5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8F710D-1385-7BA3-8EDC-A0E122CE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Подшипники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 твердой смазкой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202FFA-4E93-99BA-F3CD-87A5DEA6E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УТП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9B0287-A1D4-B1DB-A0A8-76E809AD52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err="1"/>
              <a:t>Применение</a:t>
            </a:r>
            <a:r>
              <a:rPr lang="en-IN" dirty="0"/>
              <a:t> в </a:t>
            </a:r>
            <a:r>
              <a:rPr lang="en-IN" dirty="0" err="1"/>
              <a:t>пищевой</a:t>
            </a:r>
            <a:r>
              <a:rPr lang="en-IN" dirty="0"/>
              <a:t> </a:t>
            </a:r>
            <a:r>
              <a:rPr lang="en-IN" dirty="0" err="1" smtClean="0"/>
              <a:t>промышленности</a:t>
            </a:r>
            <a:endParaRPr lang="en-IN" dirty="0" smtClean="0"/>
          </a:p>
          <a:p>
            <a:pPr marL="0" indent="0">
              <a:buNone/>
            </a:pPr>
            <a:endParaRPr lang="en-US" dirty="0"/>
          </a:p>
          <a:p>
            <a:r>
              <a:rPr lang="en-IN" dirty="0" err="1"/>
              <a:t>Более</a:t>
            </a:r>
            <a:r>
              <a:rPr lang="en-IN" dirty="0"/>
              <a:t> </a:t>
            </a:r>
            <a:r>
              <a:rPr lang="en-IN" dirty="0" err="1"/>
              <a:t>быстрый</a:t>
            </a:r>
            <a:r>
              <a:rPr lang="en-IN" dirty="0"/>
              <a:t> </a:t>
            </a:r>
            <a:r>
              <a:rPr lang="en-IN" dirty="0" err="1"/>
              <a:t>оборот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endParaRPr lang="en-US" dirty="0"/>
          </a:p>
          <a:p>
            <a:r>
              <a:rPr lang="en-IN" dirty="0" err="1"/>
              <a:t>Меньшие</a:t>
            </a:r>
            <a:r>
              <a:rPr lang="en-IN" dirty="0"/>
              <a:t> </a:t>
            </a:r>
            <a:r>
              <a:rPr lang="en-IN" dirty="0" err="1"/>
              <a:t>партии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2362200"/>
            <a:ext cx="3887788" cy="2582187"/>
          </a:xfr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2E0A7E-3267-C4CC-0B55-0F53E4D8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B910-1224-4916-B6C0-6530B7EDDE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2" descr="C:\Users\Shrenik\Desktop\BMI LOGO WITH R.jpg">
            <a:extLst>
              <a:ext uri="{FF2B5EF4-FFF2-40B4-BE49-F238E27FC236}">
                <a16:creationId xmlns="" xmlns:a16="http://schemas.microsoft.com/office/drawing/2014/main" id="{96290326-7117-EF84-2F61-325BAE7F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7CA3334-3132-38A1-18C3-71247729E02A}"/>
              </a:ext>
            </a:extLst>
          </p:cNvPr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7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EA023-BF88-4D1C-B870-7832506B4C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" y="853014"/>
            <a:ext cx="228600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 smtClean="0">
                <a:solidFill>
                  <a:schemeClr val="accent1"/>
                </a:solidFill>
              </a:rPr>
              <a:t>40</a:t>
            </a:r>
            <a:r>
              <a:rPr lang="en-IN" b="1" dirty="0" smtClean="0">
                <a:solidFill>
                  <a:schemeClr val="accent1"/>
                </a:solidFill>
              </a:rPr>
              <a:t>                 </a:t>
            </a:r>
            <a:r>
              <a:rPr lang="ru-RU" b="1" dirty="0" smtClean="0">
                <a:solidFill>
                  <a:schemeClr val="accent1"/>
                </a:solidFill>
              </a:rPr>
              <a:t>летний </a:t>
            </a:r>
            <a:r>
              <a:rPr lang="ru-RU" b="1" dirty="0">
                <a:solidFill>
                  <a:schemeClr val="accent1"/>
                </a:solidFill>
              </a:rPr>
              <a:t>опыт работы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82433" y="2849739"/>
            <a:ext cx="228600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Второе </a:t>
            </a:r>
            <a:r>
              <a:rPr lang="ru-RU" sz="2400" b="1" dirty="0">
                <a:solidFill>
                  <a:schemeClr val="accent1"/>
                </a:solidFill>
              </a:rPr>
              <a:t>поколение </a:t>
            </a:r>
            <a:r>
              <a:rPr lang="ru-RU" sz="2400" dirty="0">
                <a:solidFill>
                  <a:schemeClr val="accent1"/>
                </a:solidFill>
              </a:rPr>
              <a:t>в семейном </a:t>
            </a:r>
            <a:r>
              <a:rPr lang="ru-RU" sz="2400" dirty="0" smtClean="0">
                <a:solidFill>
                  <a:schemeClr val="accent1"/>
                </a:solidFill>
              </a:rPr>
              <a:t>бизнесе</a:t>
            </a:r>
            <a:endParaRPr lang="en-IN" sz="2400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914400"/>
            <a:ext cx="228600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accent1"/>
                </a:solidFill>
              </a:rPr>
              <a:t>3 </a:t>
            </a:r>
            <a:r>
              <a:rPr lang="en-IN" b="1" dirty="0" smtClean="0">
                <a:solidFill>
                  <a:schemeClr val="accent1"/>
                </a:solidFill>
              </a:rPr>
              <a:t>                   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награды от EEPC за лучший экспорт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819400"/>
            <a:ext cx="228600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Более</a:t>
            </a:r>
            <a:r>
              <a:rPr lang="ru-RU" sz="4400" b="1" dirty="0">
                <a:solidFill>
                  <a:schemeClr val="accent1"/>
                </a:solidFill>
              </a:rPr>
              <a:t> </a:t>
            </a:r>
            <a:r>
              <a:rPr lang="en-IN" sz="3200" b="1" dirty="0" smtClean="0">
                <a:solidFill>
                  <a:schemeClr val="accent1"/>
                </a:solidFill>
              </a:rPr>
              <a:t>2000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типоразмеров на складе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898878"/>
            <a:ext cx="228600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Экспорт в более чем </a:t>
            </a:r>
            <a:r>
              <a:rPr lang="en-IN" sz="4800" b="1" dirty="0" smtClean="0">
                <a:solidFill>
                  <a:schemeClr val="accent1"/>
                </a:solidFill>
              </a:rPr>
              <a:t>20</a:t>
            </a:r>
            <a:r>
              <a:rPr lang="en-IN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стран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2819400"/>
            <a:ext cx="228600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Численность сотрудников более 100 </a:t>
            </a:r>
            <a:endParaRPr lang="en-IN" sz="2000" b="1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800600"/>
            <a:ext cx="8000999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Крупнейший экспортер подшипников для малого и среднего бизнеса из Индии</a:t>
            </a:r>
            <a:endParaRPr lang="en-IN" sz="1400" b="1" dirty="0">
              <a:solidFill>
                <a:schemeClr val="accent1"/>
              </a:solidFill>
            </a:endParaRPr>
          </a:p>
        </p:txBody>
      </p:sp>
      <p:pic>
        <p:nvPicPr>
          <p:cNvPr id="11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1031457" cy="657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211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99979" y="457200"/>
            <a:ext cx="8229600" cy="1000098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Оборудование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для контроля качества..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843255"/>
              </p:ext>
            </p:extLst>
          </p:nvPr>
        </p:nvGraphicFramePr>
        <p:xfrm>
          <a:off x="935595" y="2057400"/>
          <a:ext cx="7020781" cy="3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8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0533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Инструмент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32">
                <a:tc>
                  <a:txBody>
                    <a:bodyPr/>
                    <a:lstStyle/>
                    <a:p>
                      <a:r>
                        <a:rPr lang="en-US" sz="1400" dirty="0"/>
                        <a:t>Radial</a:t>
                      </a:r>
                      <a:r>
                        <a:rPr lang="en-US" sz="1400" baseline="0" dirty="0"/>
                        <a:t> Clearance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SEIMITSU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932">
                <a:tc>
                  <a:txBody>
                    <a:bodyPr/>
                    <a:lstStyle/>
                    <a:p>
                      <a:r>
                        <a:rPr lang="en-US" sz="1400" dirty="0"/>
                        <a:t>Noise &amp; Vibration</a:t>
                      </a:r>
                      <a:r>
                        <a:rPr lang="en-US" sz="1400" baseline="0" dirty="0"/>
                        <a:t> Tester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SUGAWARA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932">
                <a:tc>
                  <a:txBody>
                    <a:bodyPr/>
                    <a:lstStyle/>
                    <a:p>
                      <a:r>
                        <a:rPr lang="en-US" sz="1400" dirty="0"/>
                        <a:t>Roundness Tester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RANDCOM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932">
                <a:tc>
                  <a:txBody>
                    <a:bodyPr/>
                    <a:lstStyle/>
                    <a:p>
                      <a:r>
                        <a:rPr lang="en-US" sz="1400" dirty="0"/>
                        <a:t>Roughness Tester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MITUTOYO &amp; Taylor Hobson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932">
                <a:tc>
                  <a:txBody>
                    <a:bodyPr/>
                    <a:lstStyle/>
                    <a:p>
                      <a:r>
                        <a:rPr lang="en-US" sz="1400" dirty="0"/>
                        <a:t>Profile Projector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MITU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TOYO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932">
                <a:tc>
                  <a:txBody>
                    <a:bodyPr/>
                    <a:lstStyle/>
                    <a:p>
                      <a:r>
                        <a:rPr lang="en-US" sz="1400" dirty="0"/>
                        <a:t>Hardness</a:t>
                      </a:r>
                      <a:r>
                        <a:rPr lang="en-US" sz="1400" baseline="0" dirty="0"/>
                        <a:t> Tester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MITUTOYO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932">
                <a:tc>
                  <a:txBody>
                    <a:bodyPr/>
                    <a:lstStyle/>
                    <a:p>
                      <a:r>
                        <a:rPr lang="en-US" sz="1400" dirty="0"/>
                        <a:t>Metallurgical microscope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MITUTOYO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14996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9532" y="123275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1344641" y="5579292"/>
            <a:ext cx="6487981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Мы осуществляем контроль качества в процессе </a:t>
            </a:r>
            <a:r>
              <a:rPr lang="ru-RU" dirty="0" smtClean="0"/>
              <a:t>производства.</a:t>
            </a:r>
            <a:endParaRPr lang="en-US" b="1" dirty="0"/>
          </a:p>
        </p:txBody>
      </p: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B08DCF0-E690-A244-7884-D74C4747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EA023-BF88-4D1C-B870-7832506B4C9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0D96EE-A90B-763D-560D-6A89B8713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94" y="2971800"/>
            <a:ext cx="2902506" cy="388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8EF0D4-3225-ACC5-481F-723C2EDDF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2914650" cy="388620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="" xmlns:a16="http://schemas.microsoft.com/office/drawing/2014/main" id="{3C784965-0800-7B3D-6C7A-104D33F5C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61405"/>
            <a:ext cx="2914651" cy="3896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AA56682-E88D-1866-3940-E028768F9D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-431660"/>
            <a:ext cx="2484834" cy="34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5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466" y="274638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Процесс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контроля качества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37B01-B6B4-489E-91B5-4FFAC2A6BE4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8914" name="AutoShape 3"/>
          <p:cNvSpPr>
            <a:spLocks noChangeArrowheads="1"/>
          </p:cNvSpPr>
          <p:nvPr/>
        </p:nvSpPr>
        <p:spPr bwMode="auto">
          <a:xfrm>
            <a:off x="253955" y="2954331"/>
            <a:ext cx="1203325" cy="636587"/>
          </a:xfrm>
          <a:prstGeom prst="homePlate">
            <a:avLst>
              <a:gd name="adj" fmla="val 20723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Исходный материал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1230269" y="2954331"/>
            <a:ext cx="1293812" cy="636587"/>
          </a:xfrm>
          <a:prstGeom prst="chevron">
            <a:avLst>
              <a:gd name="adj" fmla="val 21176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34925" eaLnBrk="0" hangingPunct="0"/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Токарная обработка</a:t>
            </a:r>
            <a:endParaRPr lang="en-US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6" name="AutoShape 5"/>
          <p:cNvSpPr>
            <a:spLocks noChangeArrowheads="1"/>
          </p:cNvSpPr>
          <p:nvPr/>
        </p:nvSpPr>
        <p:spPr bwMode="auto">
          <a:xfrm>
            <a:off x="2289130" y="2954331"/>
            <a:ext cx="1447800" cy="636587"/>
          </a:xfrm>
          <a:prstGeom prst="chevron">
            <a:avLst>
              <a:gd name="adj" fmla="val 21227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34925" eaLnBrk="0" hangingPunct="0"/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Термообработка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3455943" y="2954331"/>
            <a:ext cx="1374778" cy="636587"/>
          </a:xfrm>
          <a:prstGeom prst="chevron">
            <a:avLst>
              <a:gd name="adj" fmla="val 21201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34925" eaLnBrk="0" hangingPunct="0"/>
            <a:r>
              <a:rPr lang="ru-RU" sz="1500" b="1" dirty="0">
                <a:solidFill>
                  <a:schemeClr val="bg1"/>
                </a:solidFill>
                <a:latin typeface="Calibri" pitchFamily="34" charset="0"/>
              </a:rPr>
              <a:t>Торцевая шлифовка</a:t>
            </a:r>
            <a:endParaRPr lang="en-US" sz="15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7"/>
          <p:cNvSpPr>
            <a:spLocks noChangeArrowheads="1"/>
          </p:cNvSpPr>
          <p:nvPr/>
        </p:nvSpPr>
        <p:spPr bwMode="auto">
          <a:xfrm>
            <a:off x="4479877" y="2954331"/>
            <a:ext cx="1675263" cy="636587"/>
          </a:xfrm>
          <a:prstGeom prst="chevron">
            <a:avLst>
              <a:gd name="adj" fmla="val 21287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34925" eaLnBrk="0" hangingPunct="0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OD/ID</a:t>
            </a:r>
            <a:endParaRPr lang="ru-RU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925" eaLnBrk="0" hangingPunct="0"/>
            <a:r>
              <a:rPr lang="ru-RU" sz="1200" b="1" dirty="0" smtClean="0">
                <a:solidFill>
                  <a:schemeClr val="bg1"/>
                </a:solidFill>
                <a:latin typeface="Calibri" pitchFamily="34" charset="0"/>
              </a:rPr>
              <a:t>Шлифование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5573667" y="2954331"/>
            <a:ext cx="1324419" cy="636587"/>
          </a:xfrm>
          <a:prstGeom prst="chevron">
            <a:avLst>
              <a:gd name="adj" fmla="val 21232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34925" eaLnBrk="0" hangingPunct="0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Отверстие 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20" name="AutoShape 9"/>
          <p:cNvSpPr>
            <a:spLocks noChangeArrowheads="1"/>
          </p:cNvSpPr>
          <p:nvPr/>
        </p:nvSpPr>
        <p:spPr bwMode="auto">
          <a:xfrm>
            <a:off x="6634117" y="2954331"/>
            <a:ext cx="1414465" cy="636587"/>
          </a:xfrm>
          <a:prstGeom prst="chevron">
            <a:avLst>
              <a:gd name="adj" fmla="val 21204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34925" eaLnBrk="0" hangingPunct="0"/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Сепаратор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21" name="AutoShape 10"/>
          <p:cNvSpPr>
            <a:spLocks noChangeArrowheads="1"/>
          </p:cNvSpPr>
          <p:nvPr/>
        </p:nvSpPr>
        <p:spPr bwMode="auto">
          <a:xfrm>
            <a:off x="7692980" y="2954331"/>
            <a:ext cx="1203325" cy="636587"/>
          </a:xfrm>
          <a:prstGeom prst="chevron">
            <a:avLst>
              <a:gd name="adj" fmla="val 21204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34925" eaLnBrk="0" hangingPunct="0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Ролики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230083" y="3667118"/>
            <a:ext cx="1290596" cy="1766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Трещины 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Микро-структура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Состав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Примеси</a:t>
            </a: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Химический анализ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1231909" y="3649340"/>
            <a:ext cx="1292172" cy="9910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Размерный</a:t>
            </a:r>
            <a:r>
              <a:rPr lang="en-US" sz="1400" dirty="0" smtClean="0"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Твердость </a:t>
            </a:r>
            <a:endParaRPr lang="ru-RU" sz="1400" dirty="0" smtClean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Микро-структура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2412939" y="3667118"/>
            <a:ext cx="1249366" cy="1695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Твердость </a:t>
            </a:r>
            <a:endParaRPr lang="ru-RU" sz="1400" dirty="0" smtClean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Трещина</a:t>
            </a: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Микро-структура</a:t>
            </a: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 Размер </a:t>
            </a:r>
            <a:r>
              <a:rPr lang="en-US" sz="1400" dirty="0" smtClean="0"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200" dirty="0">
                <a:latin typeface="Calibri" pitchFamily="34" charset="0"/>
              </a:rPr>
              <a:t>Испытание на падение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3609933" y="3667118"/>
            <a:ext cx="1220788" cy="147578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en-US" sz="1400" dirty="0">
                <a:latin typeface="Calibri" pitchFamily="34" charset="0"/>
              </a:rPr>
              <a:t> </a:t>
            </a:r>
            <a:r>
              <a:rPr lang="en-IN" sz="1200" dirty="0" err="1"/>
              <a:t>Размер</a:t>
            </a:r>
            <a:r>
              <a:rPr lang="en-IN" sz="1200" dirty="0"/>
              <a:t> </a:t>
            </a:r>
            <a:endParaRPr lang="ru-RU" sz="1200" dirty="0" smtClean="0"/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en-IN" sz="1200" dirty="0" err="1" smtClean="0"/>
              <a:t>Параллель</a:t>
            </a:r>
            <a:r>
              <a:rPr lang="ru-RU" sz="1200" dirty="0" smtClean="0"/>
              <a:t>-</a:t>
            </a:r>
          </a:p>
          <a:p>
            <a:pPr eaLnBrk="0" hangingPunct="0">
              <a:spcBef>
                <a:spcPct val="30000"/>
              </a:spcBef>
            </a:pPr>
            <a:r>
              <a:rPr lang="ru-RU" sz="1200" dirty="0" smtClean="0"/>
              <a:t>  -</a:t>
            </a:r>
            <a:r>
              <a:rPr lang="en-IN" sz="1200" dirty="0" err="1" smtClean="0"/>
              <a:t>ность</a:t>
            </a:r>
            <a:endParaRPr lang="ru-RU" sz="1200" dirty="0" smtClean="0"/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 Визуальная </a:t>
            </a: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200" dirty="0" smtClean="0">
                <a:latin typeface="Calibri" pitchFamily="34" charset="0"/>
              </a:rPr>
              <a:t>Плоскостность</a:t>
            </a: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300" dirty="0">
                <a:latin typeface="Calibri" pitchFamily="34" charset="0"/>
              </a:rPr>
              <a:t>Шероховатость</a:t>
            </a:r>
            <a:endParaRPr lang="en-US" sz="1300" dirty="0">
              <a:latin typeface="Calibri" pitchFamily="34" charset="0"/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4688618" y="3667118"/>
            <a:ext cx="1105686" cy="13449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200" dirty="0" smtClean="0">
                <a:latin typeface="Calibri" pitchFamily="34" charset="0"/>
              </a:rPr>
              <a:t>Размер</a:t>
            </a:r>
            <a:endParaRPr lang="en-US" sz="12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200" dirty="0">
                <a:latin typeface="Calibri" pitchFamily="34" charset="0"/>
              </a:rPr>
              <a:t>Овальность </a:t>
            </a:r>
            <a:r>
              <a:rPr lang="ru-RU" sz="1400" dirty="0">
                <a:latin typeface="Calibri" pitchFamily="34" charset="0"/>
              </a:rPr>
              <a:t>– </a:t>
            </a:r>
            <a:r>
              <a:rPr lang="ru-RU" sz="1200" dirty="0">
                <a:latin typeface="Calibri" pitchFamily="34" charset="0"/>
              </a:rPr>
              <a:t>2 пт, 3 пт </a:t>
            </a:r>
            <a:endParaRPr lang="ru-RU" sz="1400" dirty="0" smtClean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200" dirty="0" smtClean="0">
                <a:latin typeface="Calibri" pitchFamily="34" charset="0"/>
              </a:rPr>
              <a:t>Округлость</a:t>
            </a: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200" dirty="0" smtClean="0">
                <a:latin typeface="Calibri" pitchFamily="34" charset="0"/>
              </a:rPr>
              <a:t>Шерохова-тость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5665169" y="3667118"/>
            <a:ext cx="1141413" cy="211134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Размер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Конусность </a:t>
            </a:r>
            <a:r>
              <a:rPr lang="en-US" sz="1400" dirty="0" smtClean="0"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en-IN" sz="1300" dirty="0" err="1"/>
              <a:t>Округлость</a:t>
            </a:r>
            <a:endParaRPr lang="en-US" sz="13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Овальность</a:t>
            </a:r>
          </a:p>
          <a:p>
            <a:pPr eaLnBrk="0" hangingPunct="0">
              <a:spcBef>
                <a:spcPct val="30000"/>
              </a:spcBef>
            </a:pPr>
            <a:r>
              <a:rPr lang="ru-RU" sz="1400" dirty="0" smtClean="0">
                <a:latin typeface="Calibri" pitchFamily="34" charset="0"/>
              </a:rPr>
              <a:t>-</a:t>
            </a:r>
            <a:r>
              <a:rPr lang="ru-RU" sz="1400" dirty="0">
                <a:latin typeface="Calibri" pitchFamily="34" charset="0"/>
              </a:rPr>
              <a:t>2 </a:t>
            </a:r>
            <a:r>
              <a:rPr lang="en-IN" sz="1400" dirty="0" err="1" smtClean="0">
                <a:latin typeface="Calibri" pitchFamily="34" charset="0"/>
              </a:rPr>
              <a:t>pt</a:t>
            </a:r>
            <a:r>
              <a:rPr lang="ru-RU" sz="1400" dirty="0" smtClean="0">
                <a:latin typeface="Calibri" pitchFamily="34" charset="0"/>
              </a:rPr>
              <a:t>.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Концентричность </a:t>
            </a:r>
            <a:r>
              <a:rPr lang="en-US" sz="1400" dirty="0" smtClean="0"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6680701" y="3667316"/>
            <a:ext cx="1126093" cy="12064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Габаритные размеры </a:t>
            </a:r>
            <a:r>
              <a:rPr lang="en-US" sz="1400" dirty="0" smtClean="0"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Поплавок </a:t>
            </a:r>
            <a:endParaRPr lang="en-IN" sz="1400" dirty="0" smtClean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Перемещене ролика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7797168" y="3671735"/>
            <a:ext cx="1066800" cy="1766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Размер</a:t>
            </a:r>
            <a:r>
              <a:rPr lang="en-US" sz="1400" dirty="0" smtClean="0"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Овальность</a:t>
            </a:r>
            <a:r>
              <a:rPr lang="en-US" sz="1400" dirty="0" smtClean="0">
                <a:latin typeface="Calibri" pitchFamily="34" charset="0"/>
              </a:rPr>
              <a:t>– </a:t>
            </a:r>
            <a:r>
              <a:rPr lang="en-US" sz="1400" dirty="0">
                <a:latin typeface="Calibri" pitchFamily="34" charset="0"/>
              </a:rPr>
              <a:t>2 pt, 3 pt.</a:t>
            </a: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Округлость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r>
              <a:rPr lang="ru-RU" sz="1400" dirty="0">
                <a:latin typeface="Calibri" pitchFamily="34" charset="0"/>
              </a:rPr>
              <a:t>Шероховатость</a:t>
            </a:r>
            <a:r>
              <a:rPr lang="en-US" sz="1400" dirty="0" smtClean="0">
                <a:latin typeface="Calibri" pitchFamily="34" charset="0"/>
              </a:rPr>
              <a:t> </a:t>
            </a:r>
            <a:endParaRPr lang="en-US" sz="1400" dirty="0">
              <a:latin typeface="Calibri" pitchFamily="34" charset="0"/>
            </a:endParaRPr>
          </a:p>
          <a:p>
            <a:pPr marL="115888" indent="-115888" eaLnBrk="0" hangingPunct="0">
              <a:spcBef>
                <a:spcPct val="30000"/>
              </a:spcBef>
              <a:buFontTx/>
              <a:buChar char="•"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81000" y="1295400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08" y="1566837"/>
            <a:ext cx="6543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81000" y="38123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</a:t>
            </a:r>
            <a:r>
              <a:rPr lang="ru-RU" sz="3600" b="1" dirty="0" smtClean="0">
                <a:solidFill>
                  <a:schemeClr val="accent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Специальные конусы от </a:t>
            </a:r>
            <a:r>
              <a:rPr lang="en-IN" sz="3600" b="1" dirty="0" smtClean="0">
                <a:solidFill>
                  <a:schemeClr val="accent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BMI</a:t>
            </a:r>
            <a:endParaRPr lang="en-US" sz="3600" b="1" dirty="0">
              <a:solidFill>
                <a:schemeClr val="accent5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1"/>
            </p:custDataLst>
          </p:nvPr>
        </p:nvCxnSpPr>
        <p:spPr>
          <a:xfrm>
            <a:off x="381000" y="1135303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9" y="1363824"/>
            <a:ext cx="7239000" cy="5265576"/>
          </a:xfrm>
          <a:prstGeom prst="rect">
            <a:avLst/>
          </a:prstGeom>
        </p:spPr>
      </p:pic>
      <p:pic>
        <p:nvPicPr>
          <p:cNvPr id="5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/>
          <a:lstStyle/>
          <a:p>
            <a:r>
              <a:rPr lang="ru-RU" sz="2400" b="1" dirty="0"/>
              <a:t>Прослеживаемость </a:t>
            </a:r>
            <a:endParaRPr lang="en-IN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03848" y="620688"/>
            <a:ext cx="2520280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Готовый подшипник </a:t>
            </a:r>
            <a:r>
              <a:rPr lang="en-US" sz="1600" b="1" dirty="0" smtClean="0"/>
              <a:t>– </a:t>
            </a:r>
            <a:r>
              <a:rPr lang="ru-RU" sz="1600" b="1" dirty="0" smtClean="0"/>
              <a:t>тип</a:t>
            </a:r>
            <a:r>
              <a:rPr lang="en-US" sz="1600" b="1" dirty="0" smtClean="0"/>
              <a:t>, </a:t>
            </a:r>
            <a:r>
              <a:rPr lang="ru-RU" sz="1600" b="1" dirty="0" smtClean="0"/>
              <a:t>код месяца и года выпуска </a:t>
            </a:r>
            <a:endParaRPr lang="en-IN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419872" y="1484784"/>
            <a:ext cx="208823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Номер заказа на </a:t>
            </a:r>
            <a:r>
              <a:rPr lang="ru-RU" sz="1400" b="1" dirty="0" smtClean="0"/>
              <a:t>сборку </a:t>
            </a:r>
            <a:endParaRPr lang="en-IN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3068960"/>
            <a:ext cx="1944216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Production: Work Order  Number</a:t>
            </a:r>
            <a:endParaRPr lang="en-IN" sz="1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483768" y="3068960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Production: Work Order  Number</a:t>
            </a:r>
            <a:endParaRPr lang="en-IN" sz="1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716016" y="4077072"/>
            <a:ext cx="1944216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Store: GR Number</a:t>
            </a:r>
            <a:endParaRPr lang="en-IN" sz="1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948264" y="4077072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Store – GR Number</a:t>
            </a:r>
            <a:endParaRPr lang="en-IN" sz="1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51520" y="4077072"/>
            <a:ext cx="1944216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Store: Material Inward Number  (After HT)</a:t>
            </a:r>
            <a:endParaRPr lang="en-IN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483768" y="4077072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Store: Material Inward Number  (After HT)</a:t>
            </a:r>
            <a:endParaRPr lang="en-IN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16016" y="5949280"/>
            <a:ext cx="1944216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Vendor: PO Number</a:t>
            </a:r>
            <a:endParaRPr lang="en-IN" sz="1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948264" y="5949280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Vendor: PO Number</a:t>
            </a:r>
            <a:endParaRPr lang="en-IN" sz="1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51520" y="5013176"/>
            <a:ext cx="1944216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Job Work for HT: JO Number &amp; GR Number</a:t>
            </a:r>
            <a:endParaRPr lang="en-IN" sz="1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483768" y="5013176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Job Work for HT: JO Number &amp; GR Number</a:t>
            </a:r>
            <a:endParaRPr lang="en-IN" sz="1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51520" y="5949280"/>
            <a:ext cx="1944216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Vendor: PO Number</a:t>
            </a:r>
            <a:endParaRPr lang="en-IN" sz="1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483768" y="5949280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Vendor: PO Number</a:t>
            </a:r>
            <a:endParaRPr lang="en-IN" sz="1200" b="1" dirty="0"/>
          </a:p>
        </p:txBody>
      </p:sp>
      <p:cxnSp>
        <p:nvCxnSpPr>
          <p:cNvPr id="19" name="Straight Arrow Connector 18"/>
          <p:cNvCxnSpPr>
            <a:stCxn id="4" idx="2"/>
            <a:endCxn id="5" idx="0"/>
          </p:cNvCxnSpPr>
          <p:nvPr/>
        </p:nvCxnSpPr>
        <p:spPr>
          <a:xfrm>
            <a:off x="4463988" y="1268760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2"/>
            <a:endCxn id="6" idx="0"/>
          </p:cNvCxnSpPr>
          <p:nvPr/>
        </p:nvCxnSpPr>
        <p:spPr>
          <a:xfrm rot="5400000">
            <a:off x="2375756" y="980728"/>
            <a:ext cx="936104" cy="324036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" idx="2"/>
            <a:endCxn id="7" idx="0"/>
          </p:cNvCxnSpPr>
          <p:nvPr/>
        </p:nvCxnSpPr>
        <p:spPr>
          <a:xfrm rot="5400000">
            <a:off x="3491880" y="2096852"/>
            <a:ext cx="936104" cy="100811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5" idx="2"/>
            <a:endCxn id="8" idx="0"/>
          </p:cNvCxnSpPr>
          <p:nvPr/>
        </p:nvCxnSpPr>
        <p:spPr>
          <a:xfrm rot="16200000" flipH="1">
            <a:off x="4103948" y="2492896"/>
            <a:ext cx="1944216" cy="1224136"/>
          </a:xfrm>
          <a:prstGeom prst="bentConnector3">
            <a:avLst>
              <a:gd name="adj1" fmla="val 23871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" idx="2"/>
            <a:endCxn id="9" idx="0"/>
          </p:cNvCxnSpPr>
          <p:nvPr/>
        </p:nvCxnSpPr>
        <p:spPr>
          <a:xfrm rot="16200000" flipH="1">
            <a:off x="5220072" y="1376772"/>
            <a:ext cx="1944216" cy="3456384"/>
          </a:xfrm>
          <a:prstGeom prst="bentConnector3">
            <a:avLst>
              <a:gd name="adj1" fmla="val 23871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0" idx="0"/>
          </p:cNvCxnSpPr>
          <p:nvPr/>
        </p:nvCxnSpPr>
        <p:spPr>
          <a:xfrm>
            <a:off x="1223628" y="3717032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2"/>
            <a:endCxn id="14" idx="0"/>
          </p:cNvCxnSpPr>
          <p:nvPr/>
        </p:nvCxnSpPr>
        <p:spPr>
          <a:xfrm>
            <a:off x="1223628" y="4725144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2"/>
            <a:endCxn id="16" idx="0"/>
          </p:cNvCxnSpPr>
          <p:nvPr/>
        </p:nvCxnSpPr>
        <p:spPr>
          <a:xfrm>
            <a:off x="1223628" y="5661248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2"/>
            <a:endCxn id="11" idx="0"/>
          </p:cNvCxnSpPr>
          <p:nvPr/>
        </p:nvCxnSpPr>
        <p:spPr>
          <a:xfrm>
            <a:off x="3455876" y="3717032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2"/>
            <a:endCxn id="15" idx="0"/>
          </p:cNvCxnSpPr>
          <p:nvPr/>
        </p:nvCxnSpPr>
        <p:spPr>
          <a:xfrm>
            <a:off x="3455876" y="4725144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17" idx="0"/>
          </p:cNvCxnSpPr>
          <p:nvPr/>
        </p:nvCxnSpPr>
        <p:spPr>
          <a:xfrm>
            <a:off x="3455876" y="5661248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2"/>
            <a:endCxn id="12" idx="0"/>
          </p:cNvCxnSpPr>
          <p:nvPr/>
        </p:nvCxnSpPr>
        <p:spPr>
          <a:xfrm>
            <a:off x="5688124" y="4725144"/>
            <a:ext cx="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2"/>
            <a:endCxn id="13" idx="0"/>
          </p:cNvCxnSpPr>
          <p:nvPr/>
        </p:nvCxnSpPr>
        <p:spPr>
          <a:xfrm>
            <a:off x="7920372" y="4725144"/>
            <a:ext cx="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3304" y="2231576"/>
            <a:ext cx="226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Внутреннее кольцо</a:t>
            </a:r>
            <a:endParaRPr lang="en-IN" dirty="0"/>
          </a:p>
        </p:txBody>
      </p:sp>
      <p:sp>
        <p:nvSpPr>
          <p:cNvPr id="61" name="TextBox 60"/>
          <p:cNvSpPr txBox="1"/>
          <p:nvPr/>
        </p:nvSpPr>
        <p:spPr>
          <a:xfrm>
            <a:off x="2838734" y="2238232"/>
            <a:ext cx="20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Наружное кольцо</a:t>
            </a:r>
            <a:endParaRPr lang="en-IN" dirty="0"/>
          </a:p>
        </p:txBody>
      </p:sp>
      <p:sp>
        <p:nvSpPr>
          <p:cNvPr id="62" name="TextBox 61"/>
          <p:cNvSpPr txBox="1"/>
          <p:nvPr/>
        </p:nvSpPr>
        <p:spPr>
          <a:xfrm>
            <a:off x="5263109" y="2204864"/>
            <a:ext cx="81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Ролик</a:t>
            </a:r>
            <a:endParaRPr lang="en-IN" dirty="0"/>
          </a:p>
        </p:txBody>
      </p:sp>
      <p:sp>
        <p:nvSpPr>
          <p:cNvPr id="64" name="TextBox 63"/>
          <p:cNvSpPr txBox="1"/>
          <p:nvPr/>
        </p:nvSpPr>
        <p:spPr>
          <a:xfrm>
            <a:off x="6998284" y="2202149"/>
            <a:ext cx="140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Сепаратор </a:t>
            </a:r>
            <a:endParaRPr lang="en-IN" dirty="0"/>
          </a:p>
        </p:txBody>
      </p:sp>
      <p:pic>
        <p:nvPicPr>
          <p:cNvPr id="35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0" grpId="0"/>
      <p:bldP spid="61" grpId="0"/>
      <p:bldP spid="62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2317" y="274638"/>
            <a:ext cx="8229600" cy="1143000"/>
          </a:xfrm>
        </p:spPr>
        <p:txBody>
          <a:bodyPr/>
          <a:lstStyle/>
          <a:p>
            <a:pPr algn="l"/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Справочник потребителя...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22317" y="1600201"/>
            <a:ext cx="8593083" cy="47530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Redlands Ashlyn Motors               </a:t>
            </a:r>
            <a:r>
              <a:rPr lang="en-IN" sz="1800" dirty="0" err="1"/>
              <a:t>Agromehanika</a:t>
            </a:r>
            <a:r>
              <a:rPr lang="en-IN" sz="1800" dirty="0"/>
              <a:t>, </a:t>
            </a:r>
            <a:r>
              <a:rPr lang="en-IN" sz="1800" dirty="0" err="1"/>
              <a:t>d.d</a:t>
            </a:r>
            <a:r>
              <a:rPr lang="en-IN" sz="1800" dirty="0"/>
              <a:t> 	       McHale – Ireland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r>
              <a:rPr lang="en-IN" sz="1800" dirty="0"/>
              <a:t>JS Agro               </a:t>
            </a:r>
            <a:r>
              <a:rPr lang="en-IN" sz="1800" dirty="0" err="1"/>
              <a:t>Dharanee</a:t>
            </a:r>
            <a:r>
              <a:rPr lang="en-IN" sz="1800" dirty="0"/>
              <a:t>  </a:t>
            </a:r>
            <a:r>
              <a:rPr lang="en-IN" sz="1800" dirty="0" err="1"/>
              <a:t>Agrovatoar</a:t>
            </a:r>
            <a:r>
              <a:rPr lang="en-IN" sz="1800" dirty="0"/>
              <a:t>    </a:t>
            </a:r>
            <a:r>
              <a:rPr lang="en-US" sz="1800" dirty="0"/>
              <a:t>Bull Agro Implements</a:t>
            </a:r>
            <a:r>
              <a:rPr lang="en-IN" sz="1800" dirty="0"/>
              <a:t>      </a:t>
            </a:r>
            <a:r>
              <a:rPr lang="en-IN" sz="1800" dirty="0" err="1"/>
              <a:t>Jaysan</a:t>
            </a:r>
            <a:r>
              <a:rPr lang="en-IN" sz="1800" dirty="0"/>
              <a:t> Agri Industrial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381000" y="1419197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F051E-EDF1-41EE-BC17-A1C884D6C2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67" y="1752600"/>
            <a:ext cx="1181100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8" y="3462351"/>
            <a:ext cx="19050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6" y="1752600"/>
            <a:ext cx="2400300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0" y="3833827"/>
            <a:ext cx="919162" cy="919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06819"/>
            <a:ext cx="12192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76" y="1685299"/>
            <a:ext cx="2385568" cy="10685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907583"/>
            <a:ext cx="1133475" cy="609600"/>
          </a:xfrm>
          <a:prstGeom prst="rect">
            <a:avLst/>
          </a:prstGeom>
        </p:spPr>
      </p:pic>
      <p:pic>
        <p:nvPicPr>
          <p:cNvPr id="15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0" y="2286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412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AutoShape 9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2707099" y="2287983"/>
            <a:ext cx="3687813" cy="35326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2317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BMI 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бслуживает 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широкий спектр</a:t>
            </a:r>
            <a:b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отраслей вторичного рынка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...</a:t>
            </a:r>
            <a:endParaRPr lang="ru-RU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2843808" y="2359435"/>
            <a:ext cx="3404592" cy="3660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1800" dirty="0" err="1"/>
              <a:t>Промышленное</a:t>
            </a:r>
            <a:r>
              <a:rPr lang="en-IN" sz="1800" dirty="0"/>
              <a:t> </a:t>
            </a:r>
            <a:r>
              <a:rPr lang="en-IN" sz="1800" dirty="0" err="1" smtClean="0"/>
              <a:t>оборудование</a:t>
            </a: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Коробки передач </a:t>
            </a: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Электродвигатели </a:t>
            </a: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Сталелитейные заводы </a:t>
            </a: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en-IN" sz="1600" dirty="0" err="1"/>
              <a:t>Нивелиры</a:t>
            </a:r>
            <a:r>
              <a:rPr lang="en-IN" sz="1600" dirty="0"/>
              <a:t>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en-IN" sz="1600" dirty="0" err="1"/>
              <a:t>Строительное</a:t>
            </a:r>
            <a:r>
              <a:rPr lang="en-IN" sz="1600" dirty="0"/>
              <a:t> </a:t>
            </a:r>
            <a:r>
              <a:rPr lang="en-IN" sz="1600" dirty="0" err="1"/>
              <a:t>Оборудование</a:t>
            </a:r>
            <a:r>
              <a:rPr lang="en-IN" sz="1600" dirty="0"/>
              <a:t>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Трактор </a:t>
            </a: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Трактор </a:t>
            </a: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Тяжелых конвейеров </a:t>
            </a: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Нефти и газа</a:t>
            </a:r>
            <a:endParaRPr lang="en-US" sz="18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F051E-EDF1-41EE-BC17-A1C884D6C2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>
            <a:off x="381000" y="1419197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2707098" y="1871329"/>
            <a:ext cx="3687813" cy="43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Обслуживаемые области применения</a:t>
            </a:r>
            <a:endParaRPr lang="en-US" sz="1600" b="1" dirty="0"/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738135" y="1466441"/>
            <a:ext cx="1679598" cy="5175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6653241" y="1466442"/>
            <a:ext cx="1679598" cy="5184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974F4-4B38-BD4E-872C-0C7B8B33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Упаковка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C3335D-3F78-504D-9978-EAD77CD86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Индивидуальные коробки и картонная упаковка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BCA86597-C140-1B81-837F-4DDDCF57A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89447"/>
            <a:ext cx="4269582" cy="2915841"/>
          </a:xfr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A7767CD-D391-C042-906E-2F4D152BB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N" dirty="0" err="1"/>
              <a:t>Поддоны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0C43C4C0-1717-86E6-6666-040200CA03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89448"/>
            <a:ext cx="3887788" cy="2915841"/>
          </a:xfr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655759-CD2F-3F4E-B9E1-A6292E3F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B910-1224-4916-B6C0-6530B7EDDEF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751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solidFill>
                  <a:schemeClr val="accent5"/>
                </a:solidFill>
              </a:rPr>
              <a:t>Вы ищете надежного партнера </a:t>
            </a:r>
            <a:r>
              <a:rPr lang="ru-RU" sz="4000" dirty="0" smtClean="0">
                <a:solidFill>
                  <a:schemeClr val="accent5"/>
                </a:solidFill>
              </a:rPr>
              <a:t>по производству </a:t>
            </a:r>
            <a:r>
              <a:rPr lang="ru-RU" sz="4000" dirty="0">
                <a:solidFill>
                  <a:schemeClr val="accent5"/>
                </a:solidFill>
              </a:rPr>
              <a:t>подшипников в Индии</a:t>
            </a:r>
            <a:r>
              <a:rPr lang="ru-RU" sz="4000" dirty="0" smtClean="0">
                <a:solidFill>
                  <a:schemeClr val="accent5"/>
                </a:solidFill>
              </a:rPr>
              <a:t>?</a:t>
            </a:r>
          </a:p>
          <a:p>
            <a:pPr>
              <a:buNone/>
            </a:pPr>
            <a:endParaRPr lang="ru-RU" sz="4000" dirty="0">
              <a:solidFill>
                <a:schemeClr val="accent5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5"/>
                </a:solidFill>
              </a:rPr>
              <a:t>Свяжитесь </a:t>
            </a:r>
            <a:r>
              <a:rPr lang="ru-RU" sz="4000" dirty="0">
                <a:solidFill>
                  <a:schemeClr val="accent5"/>
                </a:solidFill>
              </a:rPr>
              <a:t>с нами!</a:t>
            </a:r>
            <a:r>
              <a:rPr lang="en-US" sz="4000" dirty="0" smtClean="0">
                <a:solidFill>
                  <a:schemeClr val="accent5"/>
                </a:solidFill>
              </a:rPr>
              <a:t> 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" name="Object 118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7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Контакты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18" name="Slide Number Placeholder 4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cxnSp>
        <p:nvCxnSpPr>
          <p:cNvPr id="377" name="Straight Connector 376"/>
          <p:cNvCxnSpPr/>
          <p:nvPr>
            <p:custDataLst>
              <p:tags r:id="rId3"/>
            </p:custDataLst>
          </p:nvPr>
        </p:nvCxnSpPr>
        <p:spPr>
          <a:xfrm>
            <a:off x="381000" y="1295400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75468" y="2011553"/>
            <a:ext cx="2988332" cy="1908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A206, Flying </a:t>
            </a:r>
            <a:r>
              <a:rPr lang="en-US" sz="1600" dirty="0" err="1">
                <a:solidFill>
                  <a:schemeClr val="tx1"/>
                </a:solidFill>
              </a:rPr>
              <a:t>Colours</a:t>
            </a:r>
            <a:r>
              <a:rPr lang="en-US" sz="1600" dirty="0">
                <a:solidFill>
                  <a:schemeClr val="tx1"/>
                </a:solidFill>
              </a:rPr>
              <a:t>, 2</a:t>
            </a:r>
            <a:r>
              <a:rPr lang="en-US" sz="1600" baseline="30000" dirty="0">
                <a:solidFill>
                  <a:schemeClr val="tx1"/>
                </a:solidFill>
              </a:rPr>
              <a:t>nd</a:t>
            </a:r>
            <a:r>
              <a:rPr lang="en-US" sz="1600" dirty="0">
                <a:solidFill>
                  <a:schemeClr val="tx1"/>
                </a:solidFill>
              </a:rPr>
              <a:t> Floor,</a:t>
            </a:r>
          </a:p>
          <a:p>
            <a:r>
              <a:rPr lang="en-US" sz="1600" dirty="0">
                <a:solidFill>
                  <a:schemeClr val="tx1"/>
                </a:solidFill>
              </a:rPr>
              <a:t>Above </a:t>
            </a:r>
            <a:r>
              <a:rPr lang="en-US" sz="1600" dirty="0" err="1">
                <a:solidFill>
                  <a:schemeClr val="tx1"/>
                </a:solidFill>
              </a:rPr>
              <a:t>Croma</a:t>
            </a:r>
            <a:r>
              <a:rPr lang="en-US" sz="1600" dirty="0">
                <a:solidFill>
                  <a:schemeClr val="tx1"/>
                </a:solidFill>
              </a:rPr>
              <a:t> Showroom, </a:t>
            </a:r>
          </a:p>
          <a:p>
            <a:r>
              <a:rPr lang="en-US" sz="1600" dirty="0">
                <a:solidFill>
                  <a:schemeClr val="tx1"/>
                </a:solidFill>
              </a:rPr>
              <a:t>P. D. U. </a:t>
            </a:r>
            <a:r>
              <a:rPr lang="en-US" sz="1600" dirty="0" err="1">
                <a:solidFill>
                  <a:schemeClr val="tx1"/>
                </a:solidFill>
              </a:rPr>
              <a:t>Marg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Mulund</a:t>
            </a:r>
            <a:r>
              <a:rPr lang="en-US" sz="1600" dirty="0">
                <a:solidFill>
                  <a:schemeClr val="tx1"/>
                </a:solidFill>
              </a:rPr>
              <a:t> – West</a:t>
            </a:r>
          </a:p>
          <a:p>
            <a:r>
              <a:rPr lang="en-US" sz="1600" dirty="0">
                <a:solidFill>
                  <a:schemeClr val="tx1"/>
                </a:solidFill>
              </a:rPr>
              <a:t>Mumbai – 400 080</a:t>
            </a:r>
          </a:p>
          <a:p>
            <a:r>
              <a:rPr lang="en-US" sz="1600" dirty="0">
                <a:solidFill>
                  <a:schemeClr val="tx1"/>
                </a:solidFill>
              </a:rPr>
              <a:t>Tel.: +91 22 2564 0000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    +91 9987007699</a:t>
            </a:r>
          </a:p>
          <a:p>
            <a:r>
              <a:rPr lang="en-US" sz="1600" dirty="0">
                <a:solidFill>
                  <a:schemeClr val="tx1"/>
                </a:solidFill>
              </a:rPr>
              <a:t>Email: </a:t>
            </a:r>
            <a:r>
              <a:rPr lang="en-US" sz="1600" dirty="0">
                <a:solidFill>
                  <a:schemeClr val="tx1"/>
                </a:solidFill>
                <a:hlinkClick r:id="rId7"/>
              </a:rPr>
              <a:t>sales@bmibearings.com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468" y="1615509"/>
            <a:ext cx="2988332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HEAD QUARTERS</a:t>
            </a:r>
          </a:p>
        </p:txBody>
      </p:sp>
      <p:sp>
        <p:nvSpPr>
          <p:cNvPr id="421" name="Rectangle 420"/>
          <p:cNvSpPr/>
          <p:nvPr/>
        </p:nvSpPr>
        <p:spPr>
          <a:xfrm>
            <a:off x="864209" y="4480936"/>
            <a:ext cx="2988332" cy="1908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BMI Bearings USA Inc.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525 N Tryon St, Charlotte, NC 28202</a:t>
            </a:r>
          </a:p>
          <a:p>
            <a:r>
              <a:rPr lang="en-US" sz="1600" dirty="0">
                <a:solidFill>
                  <a:schemeClr val="tx1"/>
                </a:solidFill>
              </a:rPr>
              <a:t>Phone: 1 408 242 2499 / 832.220.0255</a:t>
            </a:r>
          </a:p>
          <a:p>
            <a:r>
              <a:rPr lang="en-US" sz="1600" dirty="0">
                <a:solidFill>
                  <a:schemeClr val="tx1"/>
                </a:solidFill>
              </a:rPr>
              <a:t>Email – usa@bmibearings.com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864209" y="4084892"/>
            <a:ext cx="2988332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North America Office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6705" y="1466122"/>
            <a:ext cx="3325857" cy="5148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70327"/>
            <a:ext cx="304800" cy="182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681C2C-6AEE-9599-70E0-637685B3EF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23" y="2525686"/>
            <a:ext cx="4184853" cy="278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5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		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Дальновидность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Мы хотим, чтобы нас признали одним из самых “надежных” поставщиков для наших </a:t>
            </a:r>
            <a:r>
              <a:rPr lang="ru-RU" sz="2800" dirty="0" smtClean="0"/>
              <a:t>клиентов</a:t>
            </a:r>
          </a:p>
          <a:p>
            <a:r>
              <a:rPr lang="ru-RU" sz="2800" dirty="0" smtClean="0"/>
              <a:t>Достигать </a:t>
            </a:r>
            <a:r>
              <a:rPr lang="ru-RU" sz="2800" dirty="0"/>
              <a:t>15 миллионов долларов к 2024 </a:t>
            </a:r>
            <a:r>
              <a:rPr lang="ru-RU" sz="2800" dirty="0" smtClean="0"/>
              <a:t>году</a:t>
            </a:r>
          </a:p>
          <a:p>
            <a:r>
              <a:rPr lang="ru-RU" sz="2800" dirty="0" smtClean="0"/>
              <a:t>Мы хотим открыть </a:t>
            </a:r>
            <a:r>
              <a:rPr lang="ru-RU" sz="2800" dirty="0"/>
              <a:t>местную компанию в США и Европе, чтобы лучше обслуживать клиентов в этом регионе </a:t>
            </a:r>
            <a:endParaRPr lang="ru-RU" sz="2800" dirty="0" smtClean="0"/>
          </a:p>
          <a:p>
            <a:r>
              <a:rPr lang="ru-RU" sz="2800" dirty="0"/>
              <a:t>Стать предпочтительным поставщиком всех роликоподшипников из единого источника </a:t>
            </a:r>
            <a:endParaRPr lang="ru-RU" sz="2800" dirty="0" smtClean="0"/>
          </a:p>
          <a:p>
            <a:r>
              <a:rPr lang="ru-RU" sz="2800" dirty="0"/>
              <a:t>Использовать наши обширные технические знания для решения проблем клиентов экономически эффективным </a:t>
            </a:r>
            <a:r>
              <a:rPr lang="ru-RU" sz="2800" dirty="0" smtClean="0"/>
              <a:t>способом</a:t>
            </a:r>
          </a:p>
          <a:p>
            <a:r>
              <a:rPr lang="ru-RU" sz="2800" dirty="0" smtClean="0"/>
              <a:t>Открыть </a:t>
            </a:r>
            <a:r>
              <a:rPr lang="ru-RU" sz="2800" dirty="0"/>
              <a:t>субсидируемый центр лечения рака для нуждающихся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311246"/>
            <a:ext cx="8458200" cy="158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0866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sz="6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Благодарю вас </a:t>
            </a:r>
          </a:p>
          <a:p>
            <a:pPr>
              <a:buNone/>
            </a:pPr>
            <a:r>
              <a:rPr lang="ru-RU" sz="6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за ваше внимание!</a:t>
            </a:r>
            <a:endParaRPr lang="en-US" sz="1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" y="182562"/>
            <a:ext cx="7924800" cy="1189038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Церемония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награждения за экспорт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 2015 году</a:t>
            </a:r>
            <a:endParaRPr lang="en-IN" sz="29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95" y="1825625"/>
            <a:ext cx="6525009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>
            <a:off x="130634" y="1143000"/>
            <a:ext cx="8839200" cy="12646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" y="273049"/>
            <a:ext cx="8650112" cy="96319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Сертификат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экспортной премии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2015</a:t>
            </a:r>
            <a:endParaRPr lang="en-IN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14490"/>
            <a:ext cx="7543800" cy="54852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130634" y="1143000"/>
            <a:ext cx="8839200" cy="12646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73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2"/>
            <a:ext cx="9144000" cy="1189038"/>
          </a:xfrm>
        </p:spPr>
        <p:txBody>
          <a:bodyPr>
            <a:normAutofit/>
          </a:bodyPr>
          <a:lstStyle/>
          <a:p>
            <a:r>
              <a:rPr lang="en-IN" dirty="0"/>
              <a:t> </a:t>
            </a:r>
            <a:r>
              <a:rPr lang="ru-RU" dirty="0" smtClean="0"/>
              <a:t>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Церемония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награждения за экспорт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 2016 году</a:t>
            </a:r>
            <a:endParaRPr lang="en-IN" sz="29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95" y="1825625"/>
            <a:ext cx="6525009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>
            <a:off x="130634" y="1143000"/>
            <a:ext cx="8839200" cy="12646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53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61719"/>
            <a:ext cx="7924800" cy="96493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Сертификат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экспортной премии 2016</a:t>
            </a:r>
            <a:endParaRPr lang="en-IN" sz="32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326657"/>
            <a:ext cx="7315200" cy="55342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>
            <a:off x="130634" y="1143000"/>
            <a:ext cx="8839200" cy="12646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4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58762"/>
            <a:ext cx="9122234" cy="1189038"/>
          </a:xfrm>
        </p:spPr>
        <p:txBody>
          <a:bodyPr>
            <a:normAutofit/>
          </a:bodyPr>
          <a:lstStyle/>
          <a:p>
            <a:r>
              <a:rPr lang="en-IN" dirty="0"/>
              <a:t> </a:t>
            </a:r>
            <a:r>
              <a:rPr lang="ru-RU" dirty="0" smtClean="0"/>
              <a:t>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Церемония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награждения экспортеров 2019</a:t>
            </a:r>
            <a:endParaRPr lang="en-IN" sz="32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6E99-F40B-41D6-ACF8-7DB7EBFE47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>
            <a:off x="130634" y="1143000"/>
            <a:ext cx="8839200" cy="12646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renik\Desktop\BMI LOGO WITH 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056" y="152400"/>
            <a:ext cx="1315201" cy="838200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632744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1MX04hYjUCovb5wQ7Jq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Y_UD4KrkqCei6pMjq1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1gFDXHKkmZyYjX4vA0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bys_4e0k2cJeTXYy3s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bys_4e0k2cJeTXYy3sQ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bys_4e0k2cJeTXYy3s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rOyEFYf0W39vcNG.5eN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rOyEFYf0W39vcNG.5eN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rOyEFYf0W39vcNG.5e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rOyEFYf0W39vcNG.5e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HhZgMoE0ma_azTIOfc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ll2cClc0qZymGsafof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fmL1ugl0.8NMvuBW.H6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rOyEFYf0W39vcNG.5e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rOyEFYf0W39vcNG.5eN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rOyEFYf0W39vcNG.5e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HhZgMoE0ma_azTIOfcG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rOyEFYf0W39vcNG.5e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rOyEFYf0W39vcNG.5eN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fmL1ugl0.8NMvuBW.H6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fmL1ugl0.8NMvuBW.H6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fmL1ugl0.8NMvuBW.H6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HhZgMoE0ma_azTIOfcG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fmL1ugl0.8NMvuBW.H6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1gFDXHKkmZyYjX4vA0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ctCJiC40KfQw6qLT79y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KwTcD7hUmRkiT9D8q5g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Q3x_k180GU9iO4jExPa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2.fiIXSkqk0gXplNKkT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jnSWsrYkejbMrtJ4XHq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VabobGQECg1n6RpCJ0U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Q3x_k180GU9iO4jExP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2.fiIXSkqk0gXplNKk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HhZgMoE0ma_azTIOfcG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jnSWsrYkejbMrtJ4XHq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IGCvxibEe2c1cwGxeV0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SIMKBO_k.ER3U1xA.TI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P3kJnuzEC1ikSwPs5QG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OBE_8eGUKFFol3JAJNq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KwTcD7hUmRkiT9D8q5g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HhZgMoE0ma_azTIOfc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HhZgMoE0ma_azTIOfcG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HhZgMoE0ma_azTIOfcG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HhZgMoE0ma_azTIOfcG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11485</TotalTime>
  <Words>1253</Words>
  <Application>Microsoft Office PowerPoint</Application>
  <PresentationFormat>On-screen Show (4:3)</PresentationFormat>
  <Paragraphs>412</Paragraphs>
  <Slides>40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Aharoni</vt:lpstr>
      <vt:lpstr>Arial</vt:lpstr>
      <vt:lpstr>Arial Rounded MT Bold</vt:lpstr>
      <vt:lpstr>Calibri</vt:lpstr>
      <vt:lpstr>Calibri Light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   Дальновидность</vt:lpstr>
      <vt:lpstr>  Церемония награждения за экспорт в 2015 году</vt:lpstr>
      <vt:lpstr>       Сертификат экспортной премии 2015</vt:lpstr>
      <vt:lpstr>  Церемония награждения за экспорт в 2016 году</vt:lpstr>
      <vt:lpstr>           Сертификат экспортной премии 2016</vt:lpstr>
      <vt:lpstr>   Церемония награждения экспортеров 2019</vt:lpstr>
      <vt:lpstr>    Сертификат экспортной премии 2019</vt:lpstr>
      <vt:lpstr>   Export Award Ceremony 2020</vt:lpstr>
      <vt:lpstr>   Export Award Certificate 2020</vt:lpstr>
      <vt:lpstr>  История компании BMI </vt:lpstr>
      <vt:lpstr>         Состовляющих успеха</vt:lpstr>
      <vt:lpstr>      Подробная информация о продукте…</vt:lpstr>
      <vt:lpstr>    Рынки</vt:lpstr>
      <vt:lpstr>      Продукты</vt:lpstr>
      <vt:lpstr>   Ассортимент продукции..</vt:lpstr>
      <vt:lpstr>   Серия продуктов</vt:lpstr>
      <vt:lpstr>      Серия продуктов</vt:lpstr>
      <vt:lpstr>НЕСТАНДАРТНЫЙ / ИЗГОТОВЛЕННЫЙ  НА ЗАКАЗ / СПЕЦИАЛЬНЫЙ ПОДШИПНИК</vt:lpstr>
      <vt:lpstr>СПЕЦИАЛЬНЫЕ ПОДШИПНИКИ ДЛЯ СТАЛЕЛИТЕЙНЫХ ЗАВОДОВ </vt:lpstr>
      <vt:lpstr> Специальные подшипники для бетоносмесителей</vt:lpstr>
      <vt:lpstr>Коррозионностойкие опорные подшипники</vt:lpstr>
      <vt:lpstr>ФЛАНЦЕВЫЙ КОРПУС CSPF 205</vt:lpstr>
      <vt:lpstr>      Корпусные подшипниковые узлы</vt:lpstr>
      <vt:lpstr>   Карданные чашки </vt:lpstr>
      <vt:lpstr>Подшипники с токовой изоляцией</vt:lpstr>
      <vt:lpstr>  Подшипники с твердой смазкой</vt:lpstr>
      <vt:lpstr>    Оборудование для контроля качества..</vt:lpstr>
      <vt:lpstr>PowerPoint Presentation</vt:lpstr>
      <vt:lpstr> Процесс контроля качества</vt:lpstr>
      <vt:lpstr>PowerPoint Presentation</vt:lpstr>
      <vt:lpstr>Прослеживаемость </vt:lpstr>
      <vt:lpstr>Справочник потребителя...</vt:lpstr>
      <vt:lpstr>BMI обслуживает широкий спектр отраслей вторичного рынка...</vt:lpstr>
      <vt:lpstr>Упаковка</vt:lpstr>
      <vt:lpstr>PowerPoint Presentation</vt:lpstr>
      <vt:lpstr>Контакты</vt:lpstr>
      <vt:lpstr>PowerPoint Presentation</vt:lpstr>
    </vt:vector>
  </TitlesOfParts>
  <Company>DV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Bearings Pvt. Ltd.</dc:title>
  <dc:creator>Shrenik Sheth</dc:creator>
  <cp:lastModifiedBy>Microsoft account</cp:lastModifiedBy>
  <cp:revision>1120</cp:revision>
  <dcterms:created xsi:type="dcterms:W3CDTF">2009-04-02T00:27:31Z</dcterms:created>
  <dcterms:modified xsi:type="dcterms:W3CDTF">2024-08-10T07:02:53Z</dcterms:modified>
</cp:coreProperties>
</file>